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7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80" r:id="rId14"/>
    <p:sldId id="279" r:id="rId15"/>
    <p:sldId id="278" r:id="rId16"/>
    <p:sldId id="271" r:id="rId17"/>
    <p:sldId id="275" r:id="rId18"/>
    <p:sldId id="272" r:id="rId19"/>
    <p:sldId id="276" r:id="rId20"/>
    <p:sldId id="281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3E41-E0DC-4301-9215-66D7486A04CF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5A46-D8E3-407D-8A97-5124452CF6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2AC4-F79F-49B2-8AE4-F69B452058B9}" type="datetimeFigureOut">
              <a:rPr lang="pl-PL" smtClean="0"/>
              <a:pPr/>
              <a:t>2014-09-10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EC45-AA96-43D3-A482-845BA4DD01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mik.kielce.pl/urzad/departamenty/departament-nieruchomosci-geodezji-i-planowania-przestrzennego" TargetMode="External"/><Relationship Id="rId2" Type="http://schemas.openxmlformats.org/officeDocument/2006/relationships/hyperlink" Target="http://www.sejmik.kielce.pl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sejmik.kielce.pl/urzad/departamenty/departament-nieruchomosci-geodezji-i-planowania-przestrzennego/176-aktualnosc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sejmik.kielce.pl/urzad/departamenty/departament-nieruchomosci-geodezji-i-planowania-przestrzennego/176-aktualnosc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ejmik.kielce.pl/urzad/departamenty/departament-nieruchomosci-geodezji-i-planowania-przestrzennego/176-aktualnosc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sejmik.kielce.pl/urzad/departamenty/departament-nieruchomosci-geodezji-i-planowania-przestrzennego/176-aktualnosci/40414-spotkania-czlonkow-zespolu-eksperckiego-ds-polityki-przestrzennej-przy-konwencie-marszalkow-wojewodztw-r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100" b="1" dirty="0" smtClean="0"/>
              <a:t>Podsumowanie oraz sprawozdanie </a:t>
            </a: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>z prac Zespołu eksperckiego ds. polityki przestrzennej przy Konwencie Marszałków Województw RP pod </a:t>
            </a:r>
            <a:r>
              <a:rPr lang="pl-PL" sz="3100" b="1" dirty="0"/>
              <a:t>przewodnictwem </a:t>
            </a:r>
            <a:br>
              <a:rPr lang="pl-PL" sz="3100" b="1" dirty="0"/>
            </a:br>
            <a:r>
              <a:rPr lang="pl-PL" sz="3100" b="1" dirty="0" smtClean="0"/>
              <a:t>Województwa Świętokrzyskiego</a:t>
            </a:r>
            <a:br>
              <a:rPr lang="pl-PL" sz="3100" b="1" dirty="0" smtClean="0"/>
            </a:br>
            <a:r>
              <a:rPr lang="pl-PL" sz="3100" b="1" dirty="0" smtClean="0"/>
              <a:t>(I półrocze 2014r.)</a:t>
            </a:r>
            <a:endParaRPr lang="pl-PL" sz="3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864096"/>
          </a:xfrm>
        </p:spPr>
        <p:txBody>
          <a:bodyPr>
            <a:normAutofit fontScale="40000" lnSpcReduction="20000"/>
          </a:bodyPr>
          <a:lstStyle/>
          <a:p>
            <a:endParaRPr lang="pl-PL" dirty="0" smtClean="0"/>
          </a:p>
          <a:p>
            <a:endParaRPr lang="pl-PL" sz="2400" dirty="0" smtClean="0"/>
          </a:p>
          <a:p>
            <a:endParaRPr lang="pl-PL" sz="2500" dirty="0" smtClean="0"/>
          </a:p>
          <a:p>
            <a:r>
              <a:rPr lang="pl-PL" sz="2500" dirty="0" smtClean="0"/>
              <a:t> Spotkanie robocze w trakcie przewodnictwa </a:t>
            </a:r>
          </a:p>
          <a:p>
            <a:r>
              <a:rPr lang="pl-PL" sz="2500" dirty="0" smtClean="0"/>
              <a:t>  woj. lubelskiego, Kielce, 05.08.2014r</a:t>
            </a:r>
            <a:endParaRPr lang="pl-PL" sz="2500" dirty="0"/>
          </a:p>
        </p:txBody>
      </p:sp>
      <p:pic>
        <p:nvPicPr>
          <p:cNvPr id="1026" name="Picture 2" descr="ng pism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320480" cy="6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logo ZP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948363" cy="792088"/>
          </a:xfrm>
          <a:prstGeom prst="rect">
            <a:avLst/>
          </a:prstGeom>
        </p:spPr>
      </p:pic>
      <p:pic>
        <p:nvPicPr>
          <p:cNvPr id="6" name="Obraz 5" descr="ŚB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"/>
            <a:ext cx="4847737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11kwiecień 2014 r. </a:t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spotkanie Zespołu eksperckiego ds. polityki przestrzennej przy Konwencie Marszałków Województw  RP w Ministerstwie Infrastruktury i Rozwoju w Warszawie. TEMATYKA REFERATÓW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PLANY ZINTEGROW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836712"/>
            <a:ext cx="3960440" cy="2304256"/>
          </a:xfrm>
        </p:spPr>
      </p:pic>
      <p:pic>
        <p:nvPicPr>
          <p:cNvPr id="5" name="Obraz 4" descr="paryse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888432" cy="268577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908720"/>
            <a:ext cx="30022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   </a:t>
            </a:r>
            <a:r>
              <a:rPr lang="pl-PL" sz="1200" dirty="0" smtClean="0"/>
              <a:t>Prof. Jerzy Parysek przedstawił tematykę </a:t>
            </a:r>
          </a:p>
          <a:p>
            <a:r>
              <a:rPr lang="pl-PL" sz="1200" dirty="0" smtClean="0"/>
              <a:t>   </a:t>
            </a:r>
            <a:r>
              <a:rPr lang="pl-PL" sz="1200" dirty="0" err="1" smtClean="0"/>
              <a:t>planowania</a:t>
            </a:r>
            <a:r>
              <a:rPr lang="pl-PL" sz="1200" dirty="0" smtClean="0"/>
              <a:t> przestrzennego w modelowym </a:t>
            </a:r>
          </a:p>
          <a:p>
            <a:r>
              <a:rPr lang="pl-PL" sz="1200" dirty="0" smtClean="0"/>
              <a:t>   ujęciu systemowym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99992" y="3140968"/>
            <a:ext cx="4366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Omówił  kilka ważnych zagadnień dot.  gospodarki  przestrzennej           w Polsce, postawił kilka fundamentalnych, krytycznych pytań, podejmując zarazem próbę odpowiedzi. Przedstawił m.in. </a:t>
            </a:r>
            <a:r>
              <a:rPr lang="pl-PL" sz="1200" dirty="0" err="1" smtClean="0"/>
              <a:t>Istotę,cechy</a:t>
            </a:r>
            <a:r>
              <a:rPr lang="pl-PL" sz="1200" dirty="0" smtClean="0"/>
              <a:t> i zadania </a:t>
            </a:r>
            <a:r>
              <a:rPr lang="pl-PL" sz="1200" dirty="0" err="1" smtClean="0"/>
              <a:t>planowania</a:t>
            </a:r>
            <a:r>
              <a:rPr lang="pl-PL" sz="1200" dirty="0" smtClean="0"/>
              <a:t> przestrzennego w województwie.   </a:t>
            </a:r>
            <a:endParaRPr lang="pl-PL" sz="1200" dirty="0"/>
          </a:p>
        </p:txBody>
      </p:sp>
      <p:pic>
        <p:nvPicPr>
          <p:cNvPr id="5122" name="Picture 2" descr="C:\Users\domwoj\Desktop\Pierwsze strony prezentacji do sprawozdania\JAki plan regional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875892" cy="266429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95536" y="4437112"/>
            <a:ext cx="39242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 regionalny (wojewódzki) powinien być: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wojewódzkim uszczegółowieniem i konkretyzacją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strategii rozwoju przestrzennego kraju,</a:t>
            </a:r>
          </a:p>
          <a:p>
            <a:pPr>
              <a:buFontTx/>
              <a:buChar char="-"/>
            </a:pPr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ogólnym planem zagospodarowania przestrzennego 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województwa, konkretnie modelem ładu przestrzennego 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danego regionu, </a:t>
            </a:r>
          </a:p>
          <a:p>
            <a:pPr>
              <a:buFontTx/>
              <a:buChar char="-"/>
            </a:pPr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generalnie planem strukturalnym z elementami planu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działania i funkcjonowania;</a:t>
            </a:r>
          </a:p>
          <a:p>
            <a:pPr>
              <a:buFontTx/>
              <a:buChar char="-"/>
            </a:pPr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narzędziem koordynacji rozwoju przestrzennego 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w skali regionalnej i lokalnej,</a:t>
            </a:r>
          </a:p>
          <a:p>
            <a:pPr>
              <a:buFontTx/>
              <a:buChar char="-"/>
            </a:pPr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wyznacznikiem kierunków rozwoju przestrzennego </a:t>
            </a:r>
          </a:p>
          <a:p>
            <a:r>
              <a:rPr lang="pl-P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w skali regionalnej i lokalnej</a:t>
            </a:r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  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22-23 maj 2014 r.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spotkanie Zespołu eksperckiego ds. polityki przestrzennej przy Konwencie Marszałków Województw RP w Kielcach i Sandomierzu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600" dirty="0" smtClean="0"/>
              <a:t>W dniach 22-23 maja 2014 r. w Kielcach i Sandomierzu odbyły się spotkania członków Zespołu eksperckiego ds. polityki przestrzennej przy Konwencie Marszałków Województw RP w Stolicy województwa – Kielcach oraz najpiękniejszym mieście regionu – Sandomierzu.</a:t>
            </a:r>
          </a:p>
          <a:p>
            <a:r>
              <a:rPr lang="pl-PL" sz="1600" dirty="0" smtClean="0"/>
              <a:t>Pani Kinga </a:t>
            </a:r>
            <a:r>
              <a:rPr lang="pl-PL" sz="1600" dirty="0" err="1" smtClean="0"/>
              <a:t>Stańczuk</a:t>
            </a:r>
            <a:r>
              <a:rPr lang="pl-PL" sz="1600" dirty="0" smtClean="0"/>
              <a:t> - Olejnik – Naczelnik Departamentu Polityki Przestrzennej w Ministerstwie Infrastruktury i Rozwoju, przedstawiła bieżące informacje na temat prowadzonych w Ministerstwie prac w zakresie polityki przestrzennej.</a:t>
            </a:r>
          </a:p>
          <a:p>
            <a:r>
              <a:rPr lang="pl-PL" sz="1600" dirty="0" smtClean="0"/>
              <a:t>Pan Jakub Pietruszewski – Z-ca Dyrektora Pomorskiego Biura Planowania Regionalnego, przedstawił strukturę organizacyjną i zatrudnienie w jednostkach administracji publicznej szczebla wojewódzkiego odpowiedzialnych za planowanie przestrzenne oraz w konsultacji z Panem Feliksem </a:t>
            </a:r>
            <a:r>
              <a:rPr lang="pl-PL" sz="1600" dirty="0" err="1" smtClean="0"/>
              <a:t>Pankau</a:t>
            </a:r>
            <a:r>
              <a:rPr lang="pl-PL" sz="1600" dirty="0" smtClean="0"/>
              <a:t> (niestety nieobecnym) próbował odpowiedzieć na kilka podstawowych pytań, które mają być początkiem do szerszej dyskusji nt. organizacji wojewódzkiego </a:t>
            </a:r>
            <a:r>
              <a:rPr lang="pl-PL" sz="1600" dirty="0" err="1" smtClean="0"/>
              <a:t>planowania</a:t>
            </a:r>
            <a:r>
              <a:rPr lang="pl-PL" sz="1600" dirty="0" smtClean="0"/>
              <a:t> przestrzennego</a:t>
            </a:r>
          </a:p>
          <a:p>
            <a:r>
              <a:rPr lang="pl-PL" sz="1600" dirty="0" smtClean="0"/>
              <a:t>Pan Ryszard Nagórny Z-ca Dyrektora ŚBBR przedstawił historię </a:t>
            </a:r>
            <a:r>
              <a:rPr lang="pl-PL" sz="1600" dirty="0" err="1" smtClean="0"/>
              <a:t>planowania</a:t>
            </a:r>
            <a:r>
              <a:rPr lang="pl-PL" sz="1600" dirty="0" smtClean="0"/>
              <a:t> przestrzennego w województwie świętokrzyskim (kiedyś kieleckim)</a:t>
            </a:r>
          </a:p>
          <a:p>
            <a:r>
              <a:rPr lang="pl-PL" sz="1600" dirty="0" smtClean="0"/>
              <a:t>Pani Anna </a:t>
            </a:r>
            <a:r>
              <a:rPr lang="pl-PL" sz="1600" dirty="0" err="1" smtClean="0"/>
              <a:t>Dudziuk</a:t>
            </a:r>
            <a:r>
              <a:rPr lang="pl-PL" sz="1600" dirty="0" smtClean="0"/>
              <a:t> - Dudzik z woj. dolnośląskiego (IRT) przedstawiła projekt stanowiska Konwentu Marszałków Województw RP w sprawie systemu ewidencji i numeracji szlaków (tras) rowerowych, który ma zostać przedstawiony do zatwierdzenia w dniach  29-30 maja 2014 roku na ostatnim spotkaniu Marszałków Województw RP na ziemi świętokrzyskiej  w Sandomierzu.</a:t>
            </a:r>
          </a:p>
          <a:p>
            <a:r>
              <a:rPr lang="pl-PL" sz="1600" dirty="0" smtClean="0"/>
              <a:t>Wprowadzono kilka zmian organizacyjnych związanych ze swoimi pracami (aneks do stanowiska Konwentu)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22-23 maj 2014 r. </a:t>
            </a:r>
            <a:r>
              <a:rPr lang="pl-PL" sz="1600" dirty="0" smtClean="0">
                <a:solidFill>
                  <a:srgbClr val="002060"/>
                </a:solidFill>
              </a:rPr>
              <a:t>spotkanie Zespołu eksperckiego ds. polityki przestrzennej przy Konwencie Marszałków Województw RP w Kielcach i Sandomierzu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TEMATYKA REFERATÓW- WYSTĄPIENIA PRELEGENTÓW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Prezentacja n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888432" cy="2592288"/>
          </a:xfrm>
        </p:spPr>
      </p:pic>
      <p:pic>
        <p:nvPicPr>
          <p:cNvPr id="6" name="Obraz 5" descr="Prezentacja n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4104456" cy="2570292"/>
          </a:xfrm>
          <a:prstGeom prst="rect">
            <a:avLst/>
          </a:prstGeom>
        </p:spPr>
      </p:pic>
      <p:pic>
        <p:nvPicPr>
          <p:cNvPr id="7" name="Obraz 6" descr="Prezentacja n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1"/>
            <a:ext cx="3888432" cy="2880320"/>
          </a:xfrm>
          <a:prstGeom prst="rect">
            <a:avLst/>
          </a:prstGeom>
        </p:spPr>
      </p:pic>
      <p:pic>
        <p:nvPicPr>
          <p:cNvPr id="8" name="Obraz 7" descr="Prezentacja n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89040"/>
            <a:ext cx="4104456" cy="2890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22-23 maj 2014 r. </a:t>
            </a:r>
            <a:r>
              <a:rPr lang="pl-PL" sz="1800" dirty="0" smtClean="0">
                <a:solidFill>
                  <a:srgbClr val="002060"/>
                </a:solidFill>
              </a:rPr>
              <a:t>spotkanie Zespołu eksperckiego ds. polityki przestrzennej przy Konwencie Marszałków Województw RP w Kielcach i Sandomierzu</a:t>
            </a:r>
            <a:br>
              <a:rPr lang="pl-PL" sz="1800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" name="Symbol zastępczy zawartości 3" descr="Spotkanie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539552" y="1124744"/>
            <a:ext cx="3888432" cy="2592288"/>
          </a:xfrm>
          <a:prstGeom prst="rect">
            <a:avLst/>
          </a:prstGeom>
        </p:spPr>
      </p:pic>
      <p:pic>
        <p:nvPicPr>
          <p:cNvPr id="5" name="Obraz 4" descr="Eksperci 1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>
            <a:off x="539552" y="3789040"/>
            <a:ext cx="3888432" cy="2592288"/>
          </a:xfrm>
          <a:prstGeom prst="rect">
            <a:avLst/>
          </a:prstGeom>
        </p:spPr>
      </p:pic>
      <p:pic>
        <p:nvPicPr>
          <p:cNvPr id="6" name="Obraz 5" descr="Eksperci 2.jpg"/>
          <p:cNvPicPr>
            <a:picLocks noChangeAspect="1"/>
          </p:cNvPicPr>
          <p:nvPr/>
        </p:nvPicPr>
        <p:blipFill>
          <a:blip r:embed="rId4" cstate="print">
            <a:lum bright="5000"/>
          </a:blip>
          <a:stretch>
            <a:fillRect/>
          </a:stretch>
        </p:blipFill>
        <p:spPr>
          <a:xfrm>
            <a:off x="4499992" y="3789040"/>
            <a:ext cx="3924436" cy="2616291"/>
          </a:xfrm>
          <a:prstGeom prst="rect">
            <a:avLst/>
          </a:prstGeom>
        </p:spPr>
      </p:pic>
      <p:pic>
        <p:nvPicPr>
          <p:cNvPr id="7" name="Obraz 6" descr="Prezydium.jpg"/>
          <p:cNvPicPr>
            <a:picLocks noChangeAspect="1"/>
          </p:cNvPicPr>
          <p:nvPr/>
        </p:nvPicPr>
        <p:blipFill>
          <a:blip r:embed="rId5" cstate="print">
            <a:lum bright="5000"/>
          </a:blip>
          <a:stretch>
            <a:fillRect/>
          </a:stretch>
        </p:blipFill>
        <p:spPr>
          <a:xfrm>
            <a:off x="4499992" y="1124744"/>
            <a:ext cx="3918661" cy="25502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22-23 maj 2014 r. </a:t>
            </a:r>
            <a:r>
              <a:rPr lang="pl-PL" sz="1600" dirty="0" smtClean="0">
                <a:solidFill>
                  <a:srgbClr val="002060"/>
                </a:solidFill>
              </a:rPr>
              <a:t>spotkanie zespołu eksperckiego ds. polityki przestrzennej przy Konwencie Marszałków Województw RP w Kielcach i Sandomierzu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WYSTĄPIENIA PRELEGENTÓW</a:t>
            </a:r>
            <a:endParaRPr lang="pl-PL" sz="1600" dirty="0"/>
          </a:p>
        </p:txBody>
      </p:sp>
      <p:pic>
        <p:nvPicPr>
          <p:cNvPr id="4" name="Symbol zastępczy zawartości 3" descr="Kinga stańczu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000"/>
          </a:blip>
          <a:stretch>
            <a:fillRect/>
          </a:stretch>
        </p:blipFill>
        <p:spPr>
          <a:xfrm>
            <a:off x="107505" y="1196752"/>
            <a:ext cx="2880319" cy="4608511"/>
          </a:xfrm>
        </p:spPr>
      </p:pic>
      <p:pic>
        <p:nvPicPr>
          <p:cNvPr id="5" name="Obraz 4" descr="Pietruszewsk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501008"/>
            <a:ext cx="3312368" cy="2208245"/>
          </a:xfrm>
          <a:prstGeom prst="rect">
            <a:avLst/>
          </a:prstGeom>
        </p:spPr>
      </p:pic>
      <p:pic>
        <p:nvPicPr>
          <p:cNvPr id="8" name="Obraz 7" descr="Pietruszewski.jpg"/>
          <p:cNvPicPr>
            <a:picLocks noChangeAspect="1"/>
          </p:cNvPicPr>
          <p:nvPr/>
        </p:nvPicPr>
        <p:blipFill>
          <a:blip r:embed="rId4" cstate="print">
            <a:lum bright="5000"/>
          </a:blip>
          <a:stretch>
            <a:fillRect/>
          </a:stretch>
        </p:blipFill>
        <p:spPr>
          <a:xfrm>
            <a:off x="2915816" y="1196752"/>
            <a:ext cx="3384376" cy="2256250"/>
          </a:xfrm>
          <a:prstGeom prst="rect">
            <a:avLst/>
          </a:prstGeom>
        </p:spPr>
      </p:pic>
      <p:pic>
        <p:nvPicPr>
          <p:cNvPr id="9" name="Obraz 8" descr="Wystapienie.jpg"/>
          <p:cNvPicPr>
            <a:picLocks noChangeAspect="1"/>
          </p:cNvPicPr>
          <p:nvPr/>
        </p:nvPicPr>
        <p:blipFill>
          <a:blip r:embed="rId5" cstate="print">
            <a:lum bright="14000"/>
          </a:blip>
          <a:stretch>
            <a:fillRect/>
          </a:stretch>
        </p:blipFill>
        <p:spPr>
          <a:xfrm>
            <a:off x="6042675" y="1196752"/>
            <a:ext cx="310132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b="1" dirty="0" smtClean="0">
                <a:solidFill>
                  <a:srgbClr val="002060"/>
                </a:solidFill>
              </a:rPr>
              <a:t>22-23 maj 2014 r. </a:t>
            </a:r>
            <a:r>
              <a:rPr lang="pl-PL" sz="1400" dirty="0" smtClean="0">
                <a:solidFill>
                  <a:srgbClr val="002060"/>
                </a:solidFill>
              </a:rPr>
              <a:t>spotkanie Zespołu eksperckiego ds. polityki przestrzennej przy Konwencie Marszałków Województw RP w Kielcach i Sandomierzu  PODJĘTE STANOWISKA: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/>
              <a:t> 1. Stanowisko Konwentu Marszałków Województw RP w sprawie systemu ewidencji i numeracji szlaków (tras) rowerowych. </a:t>
            </a:r>
            <a:br>
              <a:rPr lang="pl-PL" sz="1400" dirty="0" smtClean="0"/>
            </a:br>
            <a:r>
              <a:rPr lang="pl-PL" sz="1400" dirty="0" smtClean="0"/>
              <a:t>2. Aneks do stanowiska Konwentu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endParaRPr lang="pl-PL" sz="1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104456" cy="55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40" y="1268760"/>
            <a:ext cx="3861124" cy="53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584176"/>
          </a:xfrm>
        </p:spPr>
        <p:txBody>
          <a:bodyPr>
            <a:normAutofit fontScale="90000"/>
          </a:bodyPr>
          <a:lstStyle/>
          <a:p>
            <a:r>
              <a:rPr lang="pl-PL" sz="1600" dirty="0" smtClean="0"/>
              <a:t>Strona </a:t>
            </a:r>
            <a:r>
              <a:rPr lang="pl-PL" sz="1600" dirty="0" err="1" smtClean="0"/>
              <a:t>internetowa</a:t>
            </a:r>
            <a:r>
              <a:rPr lang="pl-PL" sz="1600" dirty="0" smtClean="0"/>
              <a:t> Urzędu Marszałkowskiego Województwa Świętokrzyskiego </a:t>
            </a:r>
            <a:r>
              <a:rPr lang="pl-PL" sz="1600" dirty="0" smtClean="0">
                <a:hlinkClick r:id="rId2"/>
              </a:rPr>
              <a:t>http://www.sejmik.kielce.pl/index.php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Zakładka Departamentu Nieruchomości, </a:t>
            </a:r>
            <a:r>
              <a:rPr lang="pl-PL" sz="1600" dirty="0" err="1" smtClean="0"/>
              <a:t>Geodezjj</a:t>
            </a:r>
            <a:r>
              <a:rPr lang="pl-PL" sz="1600" dirty="0" smtClean="0"/>
              <a:t> i Planowania Przestrzennego w ramach której funkcjonowały zakładki dot. prac Zespołu Eksperckiego ds. polityki przestrzennej przy Konwencie Marszałków RP</a:t>
            </a:r>
            <a:br>
              <a:rPr lang="pl-PL" sz="1600" dirty="0" smtClean="0"/>
            </a:br>
            <a:r>
              <a:rPr lang="pl-PL" sz="1600" u="sng" dirty="0" smtClean="0">
                <a:hlinkClick r:id="rId3"/>
              </a:rPr>
              <a:t>http://www.sejmik.kielce.pl/urzad/departamenty/departament-nieruchomosci-geodezji-i-planowania-przestrzennego</a:t>
            </a:r>
            <a:r>
              <a:rPr lang="pl-PL" sz="1600" u="sng" dirty="0" smtClean="0"/>
              <a:t/>
            </a:r>
            <a:br>
              <a:rPr lang="pl-PL" sz="1600" u="sng" dirty="0" smtClean="0"/>
            </a:br>
            <a:r>
              <a:rPr lang="pl-PL" sz="1600" dirty="0" smtClean="0"/>
              <a:t>Informacje z poszczególnych spotkań znajdowały się w zakładkach dot. aktualności. </a:t>
            </a:r>
            <a:br>
              <a:rPr lang="pl-PL" sz="1600" dirty="0" smtClean="0"/>
            </a:br>
            <a:r>
              <a:rPr lang="pl-PL" sz="1600" dirty="0" smtClean="0">
                <a:hlinkClick r:id="rId4"/>
              </a:rPr>
              <a:t>http://www.sejmik.kielce.pl/urzad/departamenty/departament-nieruchomosci-geodezji-i-planowania-przestrzennego/176-aktualnosci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u="sng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645" y="1916832"/>
            <a:ext cx="858961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6444208" y="3501008"/>
            <a:ext cx="194421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27584" y="1988840"/>
            <a:ext cx="22322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dirty="0" smtClean="0"/>
              <a:t>Informacje z poszczególnych spotkań znajdują się w zakładkach Departamentu Nieruchomości, Geodezji i Planowania Przestrzennego Urzędu Marszałkowskiego Województwa Świętokrzyskiego w zakładce aktualności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 smtClean="0">
                <a:hlinkClick r:id="rId2"/>
              </a:rPr>
              <a:t>http://www.sejmik.kielce.pl/urzad/departamenty/departament-nieruchomosci-geodezji-i-planowania-przestrzennego/176-aktualnosci</a:t>
            </a: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1845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96952"/>
            <a:ext cx="6239976" cy="35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ostokąt zaokrąglony 17"/>
          <p:cNvSpPr/>
          <p:nvPr/>
        </p:nvSpPr>
        <p:spPr>
          <a:xfrm>
            <a:off x="467544" y="1340768"/>
            <a:ext cx="2016224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1187624" y="2348880"/>
            <a:ext cx="1008112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499992" y="4797152"/>
            <a:ext cx="2952328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3347864" y="3068960"/>
            <a:ext cx="23762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600" dirty="0" smtClean="0"/>
              <a:t>Zakładka ds. Zespołu Eksperckiego ds. polityki przestrzennej na stronie Urzędu Marszałkowskiego Woj. </a:t>
            </a:r>
            <a:br>
              <a:rPr lang="pl-PL" sz="1600" dirty="0" smtClean="0"/>
            </a:br>
            <a:r>
              <a:rPr lang="pl-PL" sz="1600" dirty="0" smtClean="0"/>
              <a:t>Świętokrzyskiego</a:t>
            </a:r>
            <a:br>
              <a:rPr lang="pl-PL" sz="1600" dirty="0" smtClean="0"/>
            </a:br>
            <a:r>
              <a:rPr lang="pl-PL" sz="1600" dirty="0" smtClean="0"/>
              <a:t> </a:t>
            </a:r>
            <a:r>
              <a:rPr lang="pl-PL" sz="1600" dirty="0" smtClean="0">
                <a:hlinkClick r:id="rId2"/>
              </a:rPr>
              <a:t>http://www.sejmik.kielce.pl/urzad/departamenty/departament-nieruchomosci-geodezji-i-planowania-przestrzennego/176-aktualnosci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40" y="1340768"/>
            <a:ext cx="86788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755576" y="1412776"/>
            <a:ext cx="38884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979712" y="3573016"/>
            <a:ext cx="561662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600" dirty="0" smtClean="0"/>
              <a:t>Spotkanie Zespołu Eksperckiego ds. Polityki Przestrzennej przy Konwencie Marszałków RP          </a:t>
            </a:r>
            <a:br>
              <a:rPr lang="pl-PL" sz="1600" dirty="0" smtClean="0"/>
            </a:br>
            <a:r>
              <a:rPr lang="pl-PL" sz="1600" dirty="0" smtClean="0"/>
              <a:t> dn. 22-23 maj 2014r. Kielce – Sandomierz Przykład Zakładki-informacji na stronie internetowej</a:t>
            </a:r>
            <a:br>
              <a:rPr lang="pl-PL" sz="1600" dirty="0" smtClean="0"/>
            </a:br>
            <a:r>
              <a:rPr lang="pl-PL" sz="1600" dirty="0" smtClean="0">
                <a:hlinkClick r:id="rId2"/>
              </a:rPr>
              <a:t>http://www.sejmik.kielce.pl/urzad/departamenty/departament-nieruchomosci-geodezji-i-planowania-przestrzennego/176-aktualnosci/40414-spotkania-czlonkow-zespolu-eksperckiego-ds-polityki-przestrzennej-przy-konwencie-marszalkow-wojewodztw-rp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752528" cy="26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497707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załka w prawo 10"/>
          <p:cNvSpPr/>
          <p:nvPr/>
        </p:nvSpPr>
        <p:spPr>
          <a:xfrm rot="10800000" flipV="1">
            <a:off x="4499992" y="2780928"/>
            <a:ext cx="1713340" cy="1440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/>
          <p:cNvSpPr/>
          <p:nvPr/>
        </p:nvSpPr>
        <p:spPr>
          <a:xfrm>
            <a:off x="3851920" y="1772816"/>
            <a:ext cx="432048" cy="216024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/>
          <p:cNvSpPr/>
          <p:nvPr/>
        </p:nvSpPr>
        <p:spPr>
          <a:xfrm>
            <a:off x="4932040" y="4797152"/>
            <a:ext cx="360040" cy="158417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3059832" y="5517232"/>
            <a:ext cx="17704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6300192" y="2348880"/>
            <a:ext cx="396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Notka informacyjna </a:t>
            </a:r>
          </a:p>
          <a:p>
            <a:r>
              <a:rPr lang="pl-PL" dirty="0" smtClean="0"/>
              <a:t>dotycząca spotkania, </a:t>
            </a:r>
          </a:p>
          <a:p>
            <a:r>
              <a:rPr lang="pl-PL" dirty="0" smtClean="0"/>
              <a:t>streszczenie  treści obrad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51520" y="5229200"/>
            <a:ext cx="230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Prezentacje wystąpień</a:t>
            </a:r>
          </a:p>
          <a:p>
            <a:r>
              <a:rPr lang="pl-PL" dirty="0" smtClean="0"/>
              <a:t> prelegentów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600" b="1" dirty="0" smtClean="0"/>
              <a:t>Podsumowanie z prac Zespołu eksperckiego ds. polityki przestrzennej przy Konwencie Marszałków Województw RP pod przewodnictwem Województwa Świętokrzyskiego.</a:t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dirty="0" smtClean="0"/>
              <a:t>Dotychczasowe spotkania zespołu w latach 2013r. – 2014r. 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7355160" cy="4641379"/>
          </a:xfrm>
        </p:spPr>
        <p:txBody>
          <a:bodyPr>
            <a:normAutofit fontScale="32500" lnSpcReduction="20000"/>
          </a:bodyPr>
          <a:lstStyle/>
          <a:p>
            <a:endParaRPr lang="pl-PL" sz="3000" b="1" dirty="0" smtClean="0">
              <a:solidFill>
                <a:schemeClr val="tx2"/>
              </a:solidFill>
            </a:endParaRPr>
          </a:p>
          <a:p>
            <a:r>
              <a:rPr lang="pl-PL" sz="3000" b="1" dirty="0" smtClean="0">
                <a:solidFill>
                  <a:schemeClr val="tx2"/>
                </a:solidFill>
              </a:rPr>
              <a:t>2 lipca 2013 r.: </a:t>
            </a:r>
            <a:r>
              <a:rPr lang="pl-PL" sz="3000" dirty="0" smtClean="0">
                <a:solidFill>
                  <a:schemeClr val="tx2"/>
                </a:solidFill>
              </a:rPr>
              <a:t>spotkanie służb </a:t>
            </a:r>
            <a:r>
              <a:rPr lang="pl-PL" sz="3000" dirty="0" err="1" smtClean="0">
                <a:solidFill>
                  <a:schemeClr val="tx2"/>
                </a:solidFill>
              </a:rPr>
              <a:t>planowania</a:t>
            </a:r>
            <a:r>
              <a:rPr lang="pl-PL" sz="3000" dirty="0" smtClean="0">
                <a:solidFill>
                  <a:schemeClr val="tx2"/>
                </a:solidFill>
              </a:rPr>
              <a:t> przestrzennego w związku z rozpoczynającym się przewodnictwem Województwa Kujawsko-Pomorskiego w Konwencie Marszałków Województw RP; zainicjowanie problematyki ładu przestrzennego i reformy systemu </a:t>
            </a:r>
            <a:r>
              <a:rPr lang="pl-PL" sz="3000" dirty="0" err="1" smtClean="0">
                <a:solidFill>
                  <a:schemeClr val="tx2"/>
                </a:solidFill>
              </a:rPr>
              <a:t>planowania</a:t>
            </a:r>
            <a:r>
              <a:rPr lang="pl-PL" sz="3000" dirty="0" smtClean="0">
                <a:solidFill>
                  <a:schemeClr val="tx2"/>
                </a:solidFill>
              </a:rPr>
              <a:t> przestrzennego w ramach prac Konwentu</a:t>
            </a:r>
          </a:p>
          <a:p>
            <a:r>
              <a:rPr lang="pl-PL" sz="3000" b="1" dirty="0" smtClean="0">
                <a:solidFill>
                  <a:schemeClr val="tx2"/>
                </a:solidFill>
              </a:rPr>
              <a:t>24 wrzesień 2013 r.: </a:t>
            </a:r>
            <a:r>
              <a:rPr lang="pl-PL" sz="3000" dirty="0" smtClean="0">
                <a:solidFill>
                  <a:schemeClr val="tx2"/>
                </a:solidFill>
              </a:rPr>
              <a:t>nieformalne spotkanie Zespołu; prace nad projektem stanowiska Konwentu w zakresie wzmocnienia roli samorządu województwa w procesie kształtowania przestrzeni</a:t>
            </a:r>
          </a:p>
          <a:p>
            <a:r>
              <a:rPr lang="pl-PL" sz="3000" b="1" dirty="0" smtClean="0">
                <a:solidFill>
                  <a:schemeClr val="tx2"/>
                </a:solidFill>
              </a:rPr>
              <a:t>8 października 2013 r.: </a:t>
            </a:r>
            <a:r>
              <a:rPr lang="pl-PL" sz="3000" dirty="0" smtClean="0">
                <a:solidFill>
                  <a:schemeClr val="tx2"/>
                </a:solidFill>
              </a:rPr>
              <a:t>wspólne spotkanie służb planistycznych województw ze służbami geodezyjnymi; debata nad wdrażaniem Dyrektywy INSPIRE w aspektach planistycznych i geodezyjnych</a:t>
            </a:r>
          </a:p>
          <a:p>
            <a:r>
              <a:rPr lang="pl-PL" sz="3000" b="1" dirty="0" smtClean="0">
                <a:solidFill>
                  <a:schemeClr val="tx2"/>
                </a:solidFill>
              </a:rPr>
              <a:t>17 października 2013 r.: </a:t>
            </a:r>
            <a:r>
              <a:rPr lang="pl-PL" sz="3000" dirty="0" smtClean="0">
                <a:solidFill>
                  <a:schemeClr val="tx2"/>
                </a:solidFill>
              </a:rPr>
              <a:t>Konwent Marszałków Województw RP poświęcony tematyce kształtowania ładu przestrzennego</a:t>
            </a:r>
          </a:p>
          <a:p>
            <a:r>
              <a:rPr lang="pl-PL" sz="3000" b="1" dirty="0" smtClean="0">
                <a:solidFill>
                  <a:schemeClr val="tx2"/>
                </a:solidFill>
              </a:rPr>
              <a:t>5 listopada 2013 r.: </a:t>
            </a:r>
            <a:r>
              <a:rPr lang="pl-PL" sz="3000" dirty="0" smtClean="0">
                <a:solidFill>
                  <a:schemeClr val="tx2"/>
                </a:solidFill>
              </a:rPr>
              <a:t>spotkanie Zespołu; dyskusja nad tezami do Kodeksu Urbanistyczno-Budowlanego – przygotowanie opinii Zespołu </a:t>
            </a:r>
          </a:p>
          <a:p>
            <a:r>
              <a:rPr lang="pl-PL" sz="3000" b="1" dirty="0" smtClean="0">
                <a:solidFill>
                  <a:schemeClr val="tx2"/>
                </a:solidFill>
              </a:rPr>
              <a:t>9 grudnia 2013 r.: </a:t>
            </a:r>
            <a:r>
              <a:rPr lang="pl-PL" sz="3000" dirty="0" smtClean="0">
                <a:solidFill>
                  <a:schemeClr val="tx2"/>
                </a:solidFill>
              </a:rPr>
              <a:t>spotkanie Zespołu; dyskusja nad modelem realizacji regionalnej polityki przestrzennej</a:t>
            </a:r>
          </a:p>
          <a:p>
            <a:endParaRPr lang="pl-PL" sz="3000" b="1" dirty="0" smtClean="0"/>
          </a:p>
          <a:p>
            <a:endParaRPr lang="pl-PL" sz="3000" b="1" dirty="0" smtClean="0"/>
          </a:p>
          <a:p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</a:rPr>
              <a:t>16 stycznia 2014 r.: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robocze spotkanie Prezydium Zespołu w siedzibie Urzędu Marszałkowskiego Województwa  </a:t>
            </a:r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</a:rPr>
              <a:t>Kujawsko-Pomorskiego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 w Toruniu - omówienie planu pracy Zespołu na rok 2014, ustalenie problematyki na kolejne spotkanie, sprawy organizacyjne.</a:t>
            </a:r>
          </a:p>
          <a:p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</a:rPr>
              <a:t>20-21 luty 2014 r.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 spotkanie Zespołu w siedzibie Ministerstwa Infrastruktury i Rozwoju w Warszawie –  m.in. Prace nad projektem rozporządzenia </a:t>
            </a:r>
            <a:r>
              <a:rPr lang="pl-PL" sz="3000" dirty="0" err="1" smtClean="0">
                <a:solidFill>
                  <a:schemeClr val="accent3">
                    <a:lumMod val="50000"/>
                  </a:schemeClr>
                </a:solidFill>
              </a:rPr>
              <a:t>ws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. zakresu projektu planu zagospodarowania przestrzennego województwa, miejski obszar funkcjonalny ośrodka wojewódzkiego, projekt decyzji </a:t>
            </a:r>
            <a:r>
              <a:rPr lang="pl-PL" sz="3000" dirty="0" err="1" smtClean="0">
                <a:solidFill>
                  <a:schemeClr val="accent3">
                    <a:lumMod val="50000"/>
                  </a:schemeClr>
                </a:solidFill>
              </a:rPr>
              <a:t>MIiR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 w sprawie kryteriów i sposobie stwierdzenia zgodności projektów PZPW z KPZK 2030</a:t>
            </a:r>
          </a:p>
          <a:p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</a:rPr>
              <a:t>11 kwiecień 2014 r.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spotkanie Zespołu w siedzibie Ministerstwa Infrastruktury i Rozwoju w Warszawie.  Problematyka spotkania PLANY ZINTEGROWANE czy PLANOWANIE ZINTEGROWANE, Zmiany prawne, Kompetencje organów województwa w zakresie planowani przestrzennego.</a:t>
            </a:r>
          </a:p>
          <a:p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</a:rPr>
              <a:t>22-23 maj 2014 r.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</a:rPr>
              <a:t>spotkanie zespołu w Kielcach i Sandomierzu. Temat: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Organizacja i funkcjonowanie służb planistycznych w regionach.  </a:t>
            </a:r>
          </a:p>
          <a:p>
            <a:endParaRPr lang="pl-PL" sz="3000" dirty="0" smtClean="0"/>
          </a:p>
          <a:p>
            <a:pPr>
              <a:buNone/>
            </a:pPr>
            <a:endParaRPr lang="pl-PL" sz="3000" dirty="0" smtClean="0"/>
          </a:p>
          <a:p>
            <a:r>
              <a:rPr lang="pl-PL" sz="3000" b="1" dirty="0" smtClean="0">
                <a:solidFill>
                  <a:schemeClr val="bg2">
                    <a:lumMod val="10000"/>
                  </a:schemeClr>
                </a:solidFill>
              </a:rPr>
              <a:t>5 sierpień 2014r. </a:t>
            </a:r>
            <a:r>
              <a:rPr lang="pl-PL" sz="3000" dirty="0" smtClean="0">
                <a:solidFill>
                  <a:schemeClr val="bg2">
                    <a:lumMod val="10000"/>
                  </a:schemeClr>
                </a:solidFill>
              </a:rPr>
              <a:t>robocze spotkanie Prezydium Zespołu w siedzibie Urzędu Marszałkowskiego Województwa  Świętokrzyskiego w Kielcach - omówienie pracy Zespołu w roku 2014, przekazanie materiałów i informacji przedstawicielom woj. lubelskiego</a:t>
            </a:r>
            <a:r>
              <a:rPr lang="pl-PL" sz="3000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Nawias klamrowy zamykający 4"/>
          <p:cNvSpPr/>
          <p:nvPr/>
        </p:nvSpPr>
        <p:spPr>
          <a:xfrm>
            <a:off x="7596336" y="1484784"/>
            <a:ext cx="288032" cy="172819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812360" y="1988840"/>
            <a:ext cx="366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Kadencja </a:t>
            </a:r>
          </a:p>
          <a:p>
            <a:r>
              <a:rPr lang="pl-PL" sz="1400" dirty="0" smtClean="0"/>
              <a:t>województwa</a:t>
            </a:r>
          </a:p>
          <a:p>
            <a:r>
              <a:rPr lang="pl-PL" sz="1400" dirty="0" smtClean="0"/>
              <a:t>kujawsko – </a:t>
            </a:r>
          </a:p>
          <a:p>
            <a:r>
              <a:rPr lang="pl-PL" sz="1400" dirty="0" smtClean="0"/>
              <a:t>pomorskiego</a:t>
            </a:r>
            <a:endParaRPr lang="pl-PL" sz="1400" dirty="0"/>
          </a:p>
        </p:txBody>
      </p:sp>
      <p:sp>
        <p:nvSpPr>
          <p:cNvPr id="7" name="Nawias klamrowy zamykający 6"/>
          <p:cNvSpPr/>
          <p:nvPr/>
        </p:nvSpPr>
        <p:spPr>
          <a:xfrm>
            <a:off x="7596336" y="3501008"/>
            <a:ext cx="216024" cy="129614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812360" y="3717032"/>
            <a:ext cx="1422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Kadencja </a:t>
            </a:r>
          </a:p>
          <a:p>
            <a:r>
              <a:rPr lang="pl-PL" sz="1400" dirty="0" smtClean="0"/>
              <a:t>województwa</a:t>
            </a:r>
          </a:p>
          <a:p>
            <a:r>
              <a:rPr lang="pl-PL" sz="1400" dirty="0" smtClean="0"/>
              <a:t>świętokrzyskiego</a:t>
            </a:r>
            <a:endParaRPr lang="pl-PL" sz="1400" dirty="0"/>
          </a:p>
        </p:txBody>
      </p:sp>
      <p:sp>
        <p:nvSpPr>
          <p:cNvPr id="9" name="Nawias klamrowy zamykający 8"/>
          <p:cNvSpPr/>
          <p:nvPr/>
        </p:nvSpPr>
        <p:spPr>
          <a:xfrm>
            <a:off x="7524328" y="5229200"/>
            <a:ext cx="216024" cy="28803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905969" y="5013176"/>
            <a:ext cx="1238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Kadencja </a:t>
            </a:r>
          </a:p>
          <a:p>
            <a:r>
              <a:rPr lang="pl-PL" sz="1400" dirty="0" smtClean="0"/>
              <a:t>województwa </a:t>
            </a:r>
          </a:p>
          <a:p>
            <a:r>
              <a:rPr lang="pl-PL" sz="1400" dirty="0" smtClean="0"/>
              <a:t>lubelskiego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Wyjazd do Sandomierza 23.05.2014r. – oficjalne pożegnanie na „ziemi świętokrzyskiej” 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 descr="Eksperci sandomierz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000" contrast="-4000"/>
          </a:blip>
          <a:stretch>
            <a:fillRect/>
          </a:stretch>
        </p:blipFill>
        <p:spPr>
          <a:xfrm>
            <a:off x="107504" y="1628800"/>
            <a:ext cx="4176464" cy="4680520"/>
          </a:xfrm>
        </p:spPr>
      </p:pic>
      <p:pic>
        <p:nvPicPr>
          <p:cNvPr id="8" name="Obraz 7" descr="odpoczynek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>
            <a:off x="4283968" y="1772816"/>
            <a:ext cx="4737188" cy="2065032"/>
          </a:xfrm>
          <a:prstGeom prst="rect">
            <a:avLst/>
          </a:prstGeom>
        </p:spPr>
      </p:pic>
      <p:pic>
        <p:nvPicPr>
          <p:cNvPr id="9" name="Obraz 8" descr="Końcówka 2.jpg"/>
          <p:cNvPicPr>
            <a:picLocks noChangeAspect="1"/>
          </p:cNvPicPr>
          <p:nvPr/>
        </p:nvPicPr>
        <p:blipFill>
          <a:blip r:embed="rId4" cstate="print">
            <a:lum bright="4000"/>
          </a:blip>
          <a:stretch>
            <a:fillRect/>
          </a:stretch>
        </p:blipFill>
        <p:spPr>
          <a:xfrm>
            <a:off x="4283968" y="4077072"/>
            <a:ext cx="4752528" cy="1999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chemeClr val="tx2"/>
                </a:solidFill>
              </a:rPr>
              <a:t>16 stycznia 2014 r.: </a:t>
            </a:r>
            <a:r>
              <a:rPr lang="pl-PL" sz="1800" dirty="0" smtClean="0">
                <a:solidFill>
                  <a:schemeClr val="tx2"/>
                </a:solidFill>
              </a:rPr>
              <a:t>robocze spotkanie Prezydium Zespołu w siedzibie Urzędu Marszałkowskiego Województwa  Kujawsko-Pomorskiego w Toruniu - omówienie planu pracy Zespołu na rok 2014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616624"/>
          </a:xfrm>
        </p:spPr>
        <p:txBody>
          <a:bodyPr>
            <a:normAutofit fontScale="77500" lnSpcReduction="20000"/>
          </a:bodyPr>
          <a:lstStyle/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500" dirty="0" smtClean="0"/>
          </a:p>
          <a:p>
            <a:endParaRPr lang="pl-PL" sz="1500" dirty="0" smtClean="0"/>
          </a:p>
          <a:p>
            <a:endParaRPr lang="pl-PL" sz="1500" dirty="0" smtClean="0"/>
          </a:p>
          <a:p>
            <a:endParaRPr lang="pl-PL" sz="1500" dirty="0" smtClean="0"/>
          </a:p>
          <a:p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 	16 stycznia 2014r. odbyło się spotkanie robocze w siedzibie Urzędu Marszałkowskiego Województwa Kujawsko – Pomorskiego  w Toruniu, na którym omówiono plan działań Zespołu na 2014 rok.  W spotkaniu Zespołu wzięli udział m.in. Członkowie Prezydium zespołu z woj. kujawsko-pomorskiego, lubelskiego i świętokrzyskiego,  członkowie zespołu z woj. wielkopolskiego, przedstawiciele KPBPP z Włocławka oraz zaproszone  przedstawicielki Ministerstwa Infrastruktury i Rozwoju (M. </a:t>
            </a:r>
            <a:r>
              <a:rPr lang="pl-PL" sz="1800" dirty="0" err="1" smtClean="0"/>
              <a:t>Zagrzejewska-Fiedoriwicz</a:t>
            </a:r>
            <a:r>
              <a:rPr lang="pl-PL" sz="1800" dirty="0" smtClean="0"/>
              <a:t>, K. </a:t>
            </a:r>
            <a:r>
              <a:rPr lang="pl-PL" sz="1800" dirty="0" err="1" smtClean="0"/>
              <a:t>Stańczuk-Olejnik</a:t>
            </a:r>
            <a:r>
              <a:rPr lang="pl-PL" sz="1800" dirty="0" smtClean="0"/>
              <a:t>)  oraz eksperci zewnętrzni zespołu. W związku z trwającymi pracami nad nowym kształtem przepisów dotyczących </a:t>
            </a:r>
            <a:r>
              <a:rPr lang="pl-PL" sz="1800" dirty="0" err="1" smtClean="0"/>
              <a:t>planowania</a:t>
            </a:r>
            <a:r>
              <a:rPr lang="pl-PL" sz="1800" dirty="0" smtClean="0"/>
              <a:t> i zagospodarowania przestrzennego, postanowiono zaprosić członków Zespołu eksperckiego ds. polityki przestrzennej przy Konwencie Marszałków Województwa RP na spotkanie w siedzibie Ministerstwa Infrastruktury i Rozwoju w dniach 20-21 lutego 2014r. Miało to być pierwsze  spotkanie zespołu pod przewodnictwem woj. świętokrzyskiego.</a:t>
            </a:r>
          </a:p>
          <a:p>
            <a:pPr algn="just">
              <a:buNone/>
            </a:pPr>
            <a:r>
              <a:rPr lang="pl-PL" sz="1800" dirty="0" smtClean="0"/>
              <a:t>	W trakcie narady ustalono, że tematyką w/</a:t>
            </a:r>
            <a:r>
              <a:rPr lang="pl-PL" sz="1800" dirty="0" err="1" smtClean="0"/>
              <a:t>wym</a:t>
            </a:r>
            <a:r>
              <a:rPr lang="pl-PL" sz="1800" dirty="0" smtClean="0"/>
              <a:t> spotkania będą m.in.: rozporządzenie w sprawie zakresu projektu planu zagospodarowania przestrzennego województwa, plan zagospodarowania przestrzennego  miejskiego obszaru funkcjonalnego ośrodka wojewódzkiego w kontekście przygotowanego  projektu rozporządzenia oraz projekt decyzji </a:t>
            </a:r>
            <a:r>
              <a:rPr lang="pl-PL" sz="1800" dirty="0" err="1" smtClean="0"/>
              <a:t>MIiR</a:t>
            </a:r>
            <a:r>
              <a:rPr lang="pl-PL" sz="1800" dirty="0" smtClean="0"/>
              <a:t> w sprawie kryteriów i sposobie stwierdzenia zgodności projektów PZPW z KPZK 2030.  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644008" y="692696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20-21 luty 2014 r. </a:t>
            </a:r>
            <a:r>
              <a:rPr lang="pl-PL" sz="1800" dirty="0" smtClean="0">
                <a:solidFill>
                  <a:srgbClr val="002060"/>
                </a:solidFill>
              </a:rPr>
              <a:t> spotkanie Zespołu eksperckiego ds. polityki przestrzennej przy Konwencie Marszałków Województw RP w siedzibie Ministerstwa Infrastruktury  i Rozwoju w Warszawie</a:t>
            </a:r>
            <a:br>
              <a:rPr lang="pl-PL" sz="1800" dirty="0" smtClean="0">
                <a:solidFill>
                  <a:srgbClr val="002060"/>
                </a:solidFill>
              </a:rPr>
            </a:br>
            <a:r>
              <a:rPr lang="pl-PL" sz="1800" dirty="0" smtClean="0">
                <a:solidFill>
                  <a:srgbClr val="002060"/>
                </a:solidFill>
              </a:rPr>
              <a:t> (dzień I)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29411"/>
          </a:xfrm>
        </p:spPr>
        <p:txBody>
          <a:bodyPr>
            <a:normAutofit fontScale="92500" lnSpcReduction="10000"/>
          </a:bodyPr>
          <a:lstStyle/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algn="just">
              <a:buNone/>
            </a:pPr>
            <a:r>
              <a:rPr lang="pl-PL" sz="1400" dirty="0" smtClean="0"/>
              <a:t> 	</a:t>
            </a:r>
            <a:r>
              <a:rPr lang="pl-PL" sz="1500" dirty="0" smtClean="0"/>
              <a:t>W pierwszym dniu zajęto się sprawami związanymi z działalnością legislacyjną z zakresu </a:t>
            </a:r>
            <a:r>
              <a:rPr lang="pl-PL" sz="1500" dirty="0" err="1" smtClean="0"/>
              <a:t>planowania</a:t>
            </a:r>
            <a:r>
              <a:rPr lang="pl-PL" sz="1500" dirty="0" smtClean="0"/>
              <a:t> przestrzennego Ministerstwa, w tym projektem rozporządzenia </a:t>
            </a:r>
            <a:r>
              <a:rPr lang="pl-PL" sz="1500" dirty="0" err="1" smtClean="0"/>
              <a:t>ws</a:t>
            </a:r>
            <a:r>
              <a:rPr lang="pl-PL" sz="1500" dirty="0" smtClean="0"/>
              <a:t>. zakresu projektu planu zagospodarowania przestrzennego województwa. Pani Agnieszka Tomaszewska, Pani Kinga </a:t>
            </a:r>
            <a:r>
              <a:rPr lang="pl-PL" sz="1500" dirty="0" err="1" smtClean="0"/>
              <a:t>Stańczuk-Olejnik</a:t>
            </a:r>
            <a:r>
              <a:rPr lang="pl-PL" sz="1500" dirty="0" smtClean="0"/>
              <a:t> oraz Pan Kacper Kamiński przedstawili przebieg prac i główne założenia rozporządzenia </a:t>
            </a:r>
            <a:r>
              <a:rPr lang="pl-PL" sz="1500" dirty="0" err="1" smtClean="0"/>
              <a:t>ws</a:t>
            </a:r>
            <a:r>
              <a:rPr lang="pl-PL" sz="1500" dirty="0" smtClean="0"/>
              <a:t>. zakresu projektu planu zagospodarowania przestrzennego województwa oraz dalszą procedurę jego uchwalania, poza tym Pan Dyrektor Jerzy Zieliński z GUGIK , przybliżył najnowszą  geodezyjną bazę obiektów topograficznych. Referat pt. „System </a:t>
            </a:r>
            <a:r>
              <a:rPr lang="pl-PL" sz="1500" dirty="0" err="1" smtClean="0"/>
              <a:t>planowania</a:t>
            </a:r>
            <a:r>
              <a:rPr lang="pl-PL" sz="1500" dirty="0" smtClean="0"/>
              <a:t> przestrzennego w Polsce – ewolucja czy rewolucja?”  przedstawiła Pani Ewa Paturalska-Nowak. Pan Krzysztof </a:t>
            </a:r>
            <a:r>
              <a:rPr lang="pl-PL" sz="1500" dirty="0" err="1" smtClean="0"/>
              <a:t>Chwalibóg</a:t>
            </a:r>
            <a:r>
              <a:rPr lang="pl-PL" sz="1500" dirty="0" smtClean="0"/>
              <a:t>, wyłożył zasady Polskiej Polityki Architektonicznej. Spotkanie zakończyła dyskusja.  </a:t>
            </a:r>
          </a:p>
          <a:p>
            <a:endParaRPr lang="pl-PL" sz="1400" dirty="0" smtClean="0"/>
          </a:p>
          <a:p>
            <a:endParaRPr lang="pl-PL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665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427984" y="1628800"/>
            <a:ext cx="434875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400" dirty="0" smtClean="0"/>
              <a:t>W dniach 20-21 lutego 2014r. w Warszawie w siedzibie </a:t>
            </a:r>
          </a:p>
          <a:p>
            <a:pPr algn="r"/>
            <a:r>
              <a:rPr lang="pl-PL" sz="1400" dirty="0" smtClean="0"/>
              <a:t>Ministerstwa Infrastruktury i Rozwoju odbyło się </a:t>
            </a:r>
          </a:p>
          <a:p>
            <a:pPr algn="r"/>
            <a:r>
              <a:rPr lang="pl-PL" sz="1400" dirty="0" smtClean="0"/>
              <a:t>spotkanie Zespołu Eksperckiego ds. polityki przestrzennej</a:t>
            </a:r>
          </a:p>
          <a:p>
            <a:pPr algn="r"/>
            <a:r>
              <a:rPr lang="pl-PL" sz="1400" dirty="0" smtClean="0"/>
              <a:t>przy Konwencie Marszałków Województw RP, zgodnie z </a:t>
            </a:r>
          </a:p>
          <a:p>
            <a:pPr algn="r"/>
            <a:r>
              <a:rPr lang="pl-PL" sz="1400" dirty="0" smtClean="0"/>
              <a:t>ustaleniami podjętymi na roboczym</a:t>
            </a:r>
          </a:p>
          <a:p>
            <a:pPr algn="r"/>
            <a:r>
              <a:rPr lang="pl-PL" sz="1400" dirty="0" smtClean="0"/>
              <a:t> spotkaniu prezydium Zespołu Ekspertów </a:t>
            </a:r>
          </a:p>
          <a:p>
            <a:pPr algn="r"/>
            <a:r>
              <a:rPr lang="pl-PL" sz="1400" dirty="0" smtClean="0"/>
              <a:t>w styczniu 2014 r. w Toruniu.</a:t>
            </a:r>
            <a:endParaRPr lang="pl-PL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20-21 luty 2014 r. </a:t>
            </a:r>
            <a:r>
              <a:rPr lang="pl-PL" sz="1800" dirty="0" smtClean="0">
                <a:solidFill>
                  <a:srgbClr val="002060"/>
                </a:solidFill>
              </a:rPr>
              <a:t> Spotkanie Zespołu eksperckiego ds. polityki przestrzennej przy Konwencie Marszałków Województw RP w siedzibie Ministerstwa Infrastruktury  i Rozwoju w Warszawie</a:t>
            </a:r>
            <a:br>
              <a:rPr lang="pl-PL" sz="1800" dirty="0" smtClean="0">
                <a:solidFill>
                  <a:srgbClr val="002060"/>
                </a:solidFill>
              </a:rPr>
            </a:br>
            <a:r>
              <a:rPr lang="pl-PL" sz="1800" dirty="0" smtClean="0">
                <a:solidFill>
                  <a:srgbClr val="002060"/>
                </a:solidFill>
              </a:rPr>
              <a:t> (dzień II)</a:t>
            </a:r>
            <a:endParaRPr lang="pl-PL" sz="18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MIN INF i ROZ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196752"/>
            <a:ext cx="3816424" cy="2736304"/>
          </a:xfrm>
        </p:spPr>
      </p:pic>
      <p:sp>
        <p:nvSpPr>
          <p:cNvPr id="5" name="Prostokąt 4"/>
          <p:cNvSpPr/>
          <p:nvPr/>
        </p:nvSpPr>
        <p:spPr>
          <a:xfrm>
            <a:off x="539552" y="400506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Odbyło się oficjalne przekazanie przewodniczenia zespołowi ekspertów Panu Ryszardowi Nagórnemu z województwa świętokrzyskiego przez Pana Zbigniewa Wajera z województwa kujawsko – pomorskiego. Panowie Zbigniew Wajer (woj. kujawsko-pomorskie) i Jerzy Zalewski (woj. wielkopolskie) opisali przebieg dotychczasowych prac Zespołu Eksperckiego. Pan Feliks </a:t>
            </a:r>
            <a:r>
              <a:rPr lang="pl-PL" sz="1400" dirty="0" err="1" smtClean="0"/>
              <a:t>Pankau</a:t>
            </a:r>
            <a:r>
              <a:rPr lang="pl-PL" sz="1400" dirty="0" smtClean="0"/>
              <a:t>, który w prezentacji „Plan zagospodarowania przestrzennego województwa w modelowym systemie </a:t>
            </a:r>
            <a:r>
              <a:rPr lang="pl-PL" sz="1400" dirty="0" err="1" smtClean="0"/>
              <a:t>planowania</a:t>
            </a:r>
            <a:r>
              <a:rPr lang="pl-PL" sz="1400" dirty="0" smtClean="0"/>
              <a:t> przestrzennego w Polsce” przedstawił najistotniejsze cechy i uwarunkowania systemu </a:t>
            </a:r>
            <a:r>
              <a:rPr lang="pl-PL" sz="1400" dirty="0" err="1" smtClean="0"/>
              <a:t>planowania</a:t>
            </a:r>
            <a:r>
              <a:rPr lang="pl-PL" sz="1400" dirty="0" smtClean="0"/>
              <a:t> przestrzennego w Polsce oraz propozycje zapisów ustawowych dot. zakresu i realizacji planu. Spotkanie zakończyła dyskusja.</a:t>
            </a:r>
          </a:p>
          <a:p>
            <a:pPr algn="just"/>
            <a:r>
              <a:rPr lang="pl-PL" sz="1400" dirty="0" smtClean="0"/>
              <a:t>Ustalono, że kolejne spotkanie zespołu odbędzie się 11 kwietnia 2014r. ponownie w siedzibie Ministerstwa Infrastruktury i Rozwoju w Warszawie.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1484784"/>
            <a:ext cx="37662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400" dirty="0" smtClean="0"/>
              <a:t>Dzień drugi obrad poświecony był tematom </a:t>
            </a:r>
          </a:p>
          <a:p>
            <a:pPr algn="r"/>
            <a:r>
              <a:rPr lang="pl-PL" sz="1400" dirty="0" smtClean="0"/>
              <a:t>wynikającym z planu pracy Zespołu Eksperckiego </a:t>
            </a:r>
          </a:p>
          <a:p>
            <a:pPr algn="r"/>
            <a:r>
              <a:rPr lang="pl-PL" sz="1400" dirty="0" smtClean="0"/>
              <a:t>na </a:t>
            </a:r>
            <a:r>
              <a:rPr lang="pl-PL" sz="1400" dirty="0" err="1" smtClean="0"/>
              <a:t>I-sze</a:t>
            </a:r>
            <a:r>
              <a:rPr lang="pl-PL" sz="1400" dirty="0" smtClean="0"/>
              <a:t> półrocze 2014r</a:t>
            </a:r>
            <a:r>
              <a:rPr lang="pl-PL" sz="1700" dirty="0" smtClean="0"/>
              <a:t>.</a:t>
            </a:r>
            <a:endParaRPr lang="pl-PL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20-21 luty 2014 r. </a:t>
            </a:r>
            <a:r>
              <a:rPr lang="pl-PL" sz="1600" dirty="0" smtClean="0">
                <a:solidFill>
                  <a:srgbClr val="002060"/>
                </a:solidFill>
              </a:rPr>
              <a:t> spotkanie Zespołu eksperckiego ds. polityki przestrzennej przy Konwencie Marszałków RP w siedzibie Ministerstwa Infrastruktury i Rozwoju w Warszawie 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TEMATYKA REFERATÓW – Dzień I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Załącznik nr 1 BDOT10k_BDO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88432" cy="2610290"/>
          </a:xfrm>
        </p:spPr>
      </p:pic>
      <p:pic>
        <p:nvPicPr>
          <p:cNvPr id="5" name="Obraz 4" descr="zalacznik_nr_2___projekt_rozporzadzenia_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080454" cy="2592288"/>
          </a:xfrm>
          <a:prstGeom prst="rect">
            <a:avLst/>
          </a:prstGeom>
        </p:spPr>
      </p:pic>
      <p:pic>
        <p:nvPicPr>
          <p:cNvPr id="6" name="Obraz 5" descr="Załącznik nr 4 Kształtowanie spójnej przestrzeni obszarów funkcjonalny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05064"/>
            <a:ext cx="4073210" cy="2664296"/>
          </a:xfrm>
          <a:prstGeom prst="rect">
            <a:avLst/>
          </a:prstGeom>
        </p:spPr>
      </p:pic>
      <p:pic>
        <p:nvPicPr>
          <p:cNvPr id="7" name="Obraz 6" descr="załącznik nr 3 System_planowania_ewolucja czy rewoluc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381642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20-21 luty 2014 r. 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spotkanie Zespołu eksperckiego ds. polityki przestrzennej przy Konwencie Marszałków w siedzibie Ministerstwa Infrastruktury i Rozwoju w Warszawie</a:t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TEMATYKA REFERATÓW - Dzień II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Prezentacja_w.03.02.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032448" cy="2548880"/>
          </a:xfrm>
        </p:spPr>
      </p:pic>
      <p:pic>
        <p:nvPicPr>
          <p:cNvPr id="5" name="Obraz 4" descr="Załącznik nr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128459" cy="2592288"/>
          </a:xfrm>
          <a:prstGeom prst="rect">
            <a:avLst/>
          </a:prstGeom>
        </p:spPr>
      </p:pic>
      <p:pic>
        <p:nvPicPr>
          <p:cNvPr id="6" name="Obraz 5" descr="Załącznik nr 7 Plan Zagospodarowania Przestrzennego Województ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11 kwiecień 2014 r. </a:t>
            </a:r>
            <a:br>
              <a:rPr lang="pl-PL" sz="1800" b="1" dirty="0" smtClean="0">
                <a:solidFill>
                  <a:srgbClr val="002060"/>
                </a:solidFill>
              </a:rPr>
            </a:br>
            <a:r>
              <a:rPr lang="pl-PL" sz="1800" dirty="0" smtClean="0">
                <a:solidFill>
                  <a:srgbClr val="002060"/>
                </a:solidFill>
              </a:rPr>
              <a:t>spotkanie Zespołu eksperckiego ds. polityki przestrzennej przy Konwencie Marszałków Województw  RP w siedzibie Ministerstwa Infrastruktury i Rozwoju w Warszawie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W</a:t>
            </a:r>
            <a:r>
              <a:rPr lang="pl-PL" dirty="0" smtClean="0"/>
              <a:t> dn. 11 kwietnia 2014 roku w siedzibie Ministerstwa Infrastruktury i Rozwoju w Warszawie odbyło się spotkanie Zespołu eksperckiego ds. polityki przestrzennej przy Konwencie Marszałków Województw RP.</a:t>
            </a:r>
          </a:p>
          <a:p>
            <a:r>
              <a:rPr lang="pl-PL" dirty="0" smtClean="0"/>
              <a:t>Na spotkanie Zespołu zaproszono profesora Uniwersytetu Poznańskiego Pana Jerzego Paryska – wieloletniego teoretyka i praktyka </a:t>
            </a:r>
            <a:r>
              <a:rPr lang="pl-PL" dirty="0" err="1" smtClean="0"/>
              <a:t>planowania</a:t>
            </a:r>
            <a:r>
              <a:rPr lang="pl-PL" dirty="0" smtClean="0"/>
              <a:t> przestrzennego, który wyeksponował swoje przemyślenia dot. gospodarki przestrzennej w Polsce.</a:t>
            </a:r>
          </a:p>
          <a:p>
            <a:r>
              <a:rPr lang="pl-PL" dirty="0" smtClean="0"/>
              <a:t>Pani Dyrektor Magdalena Zagrzejewska-Fiedorowicz omówiła dotychczasowe prace Ministerstwa nad projektami omawianych dotychczas na spotkaniu Zespołu rozporządzeń</a:t>
            </a:r>
          </a:p>
          <a:p>
            <a:r>
              <a:rPr lang="pl-PL" dirty="0" smtClean="0"/>
              <a:t>Następnie przedstawiono dwa referaty dot. przepisów prawnych dot. </a:t>
            </a:r>
            <a:r>
              <a:rPr lang="pl-PL" dirty="0" err="1" smtClean="0"/>
              <a:t>planowania</a:t>
            </a:r>
            <a:r>
              <a:rPr lang="pl-PL" dirty="0" smtClean="0"/>
              <a:t> przestrzennego (P. Dariusz Brzozowski i P. Iwona </a:t>
            </a:r>
            <a:r>
              <a:rPr lang="pl-PL" dirty="0" err="1" smtClean="0"/>
              <a:t>Skomiał</a:t>
            </a:r>
            <a:r>
              <a:rPr lang="pl-PL" dirty="0" smtClean="0"/>
              <a:t>)</a:t>
            </a:r>
          </a:p>
          <a:p>
            <a:r>
              <a:rPr lang="pl-PL" dirty="0" smtClean="0"/>
              <a:t>Ustalono, że końcowe spotkanie na którym zostanie wypracowane ewentualne stanowisko Zespołu odbędzie się w Kielcach i Sandomierzu              w dn. 22-23 maja 2014r.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</a:rPr>
              <a:t>11 kwiecień 2014 r. </a:t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>Spotkanie Zespołu eksperckiego ds. polityki przestrzennej przy Konwencie Marszałków RP                   w siedzibie Ministerstwa Infrastruktury i Rozwoju w Warszawie TEMATYKA REFERATÓW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Prezentacja nr 1 Zmiany regulacji prawny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456384" cy="2592289"/>
          </a:xfrm>
        </p:spPr>
      </p:pic>
      <p:pic>
        <p:nvPicPr>
          <p:cNvPr id="5" name="Obraz 4" descr="Prezentacja nr 2 Kompetencje samorządu województwa w zakresie systemu kształtującego ład przestrz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15054"/>
            <a:ext cx="3923928" cy="29429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83968" y="1844824"/>
            <a:ext cx="47197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Pan Dariusz Brzozowski (członek ZE z woj. lubelskiego) </a:t>
            </a:r>
          </a:p>
          <a:p>
            <a:r>
              <a:rPr lang="pl-PL" sz="1600" dirty="0" smtClean="0"/>
              <a:t>zaprezentował referat  </a:t>
            </a:r>
            <a:r>
              <a:rPr lang="pl-PL" sz="1600" dirty="0" err="1" smtClean="0"/>
              <a:t>ws</a:t>
            </a:r>
            <a:r>
              <a:rPr lang="pl-PL" sz="1600" dirty="0" smtClean="0"/>
              <a:t>. zmian regulacji prawnych </a:t>
            </a:r>
          </a:p>
          <a:p>
            <a:r>
              <a:rPr lang="pl-PL" sz="1600" dirty="0" smtClean="0"/>
              <a:t>dotyczących </a:t>
            </a:r>
            <a:r>
              <a:rPr lang="pl-PL" sz="1600" dirty="0" err="1" smtClean="0"/>
              <a:t>planowania</a:t>
            </a:r>
            <a:r>
              <a:rPr lang="pl-PL" sz="1600" dirty="0" smtClean="0"/>
              <a:t> przestrzennego w kontekście </a:t>
            </a:r>
          </a:p>
          <a:p>
            <a:r>
              <a:rPr lang="pl-PL" sz="1600" dirty="0" smtClean="0"/>
              <a:t>realizacji KPZK 2030 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1520" y="3933056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Pani Iwona </a:t>
            </a:r>
            <a:r>
              <a:rPr lang="pl-PL" sz="1400" dirty="0" err="1" smtClean="0"/>
              <a:t>Skomiał</a:t>
            </a:r>
            <a:r>
              <a:rPr lang="pl-PL" sz="1400" dirty="0" smtClean="0"/>
              <a:t> z woj. podkarpackiego </a:t>
            </a:r>
          </a:p>
          <a:p>
            <a:r>
              <a:rPr lang="pl-PL" sz="1400" dirty="0" smtClean="0"/>
              <a:t>(Podkarpackie Biuro Planowania Przestrzennego w Rzeszowie),</a:t>
            </a:r>
          </a:p>
          <a:p>
            <a:r>
              <a:rPr lang="pl-PL" sz="1400" dirty="0" smtClean="0"/>
              <a:t> w wystąpieniu pt.</a:t>
            </a:r>
            <a:r>
              <a:rPr lang="pl-PL" sz="1400" b="1" dirty="0" smtClean="0"/>
              <a:t> „</a:t>
            </a:r>
            <a:r>
              <a:rPr lang="pl-PL" sz="1400" dirty="0" smtClean="0"/>
              <a:t>Kompetencje samorządu województwa  </a:t>
            </a:r>
          </a:p>
          <a:p>
            <a:r>
              <a:rPr lang="pl-PL" sz="1400" dirty="0" smtClean="0"/>
              <a:t>w zakresie systemu kształtującego  ład przestrzenny”</a:t>
            </a:r>
          </a:p>
          <a:p>
            <a:r>
              <a:rPr lang="pl-PL" sz="1400" dirty="0" smtClean="0"/>
              <a:t> podkreśliła wagę zmian prawnych z zakresu </a:t>
            </a:r>
            <a:r>
              <a:rPr lang="pl-PL" sz="1400" dirty="0" err="1" smtClean="0"/>
              <a:t>planowania</a:t>
            </a:r>
            <a:r>
              <a:rPr lang="pl-PL" sz="1400" dirty="0" smtClean="0"/>
              <a:t> </a:t>
            </a:r>
            <a:r>
              <a:rPr lang="pl-PL" sz="1400" dirty="0" err="1" smtClean="0"/>
              <a:t>przest</a:t>
            </a:r>
            <a:r>
              <a:rPr lang="pl-PL" sz="1400" dirty="0" smtClean="0"/>
              <a:t>.,</a:t>
            </a:r>
          </a:p>
          <a:p>
            <a:r>
              <a:rPr lang="pl-PL" sz="1400" dirty="0" smtClean="0"/>
              <a:t> które weszły lub wejdą w życie najbliższym czasie, w wyniku </a:t>
            </a:r>
            <a:r>
              <a:rPr lang="pl-PL" sz="1400" dirty="0" err="1" smtClean="0"/>
              <a:t>m.in</a:t>
            </a:r>
            <a:r>
              <a:rPr lang="pl-PL" sz="1400" dirty="0" smtClean="0"/>
              <a:t> zmiany ustawy o zmianie ustawy o zasadach prowadzenia polityki rozwoju oraz niektórych innych ustaw</a:t>
            </a:r>
            <a:endParaRPr lang="pl-PL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1254</Words>
  <Application>Microsoft Office PowerPoint</Application>
  <PresentationFormat>Pokaz na ekranie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 Podsumowanie oraz sprawozdanie  z prac Zespołu eksperckiego ds. polityki przestrzennej przy Konwencie Marszałków Województw RP pod przewodnictwem  Województwa Świętokrzyskiego (I półrocze 2014r.)</vt:lpstr>
      <vt:lpstr>Podsumowanie z prac Zespołu eksperckiego ds. polityki przestrzennej przy Konwencie Marszałków Województw RP pod przewodnictwem Województwa Świętokrzyskiego.  Dotychczasowe spotkania zespołu w latach 2013r. – 2014r. </vt:lpstr>
      <vt:lpstr>16 stycznia 2014 r.: robocze spotkanie Prezydium Zespołu w siedzibie Urzędu Marszałkowskiego Województwa  Kujawsko-Pomorskiego w Toruniu - omówienie planu pracy Zespołu na rok 2014 </vt:lpstr>
      <vt:lpstr>20-21 luty 2014 r.  spotkanie Zespołu eksperckiego ds. polityki przestrzennej przy Konwencie Marszałków Województw RP w siedzibie Ministerstwa Infrastruktury  i Rozwoju w Warszawie  (dzień I)</vt:lpstr>
      <vt:lpstr>20-21 luty 2014 r.  Spotkanie Zespołu eksperckiego ds. polityki przestrzennej przy Konwencie Marszałków Województw RP w siedzibie Ministerstwa Infrastruktury  i Rozwoju w Warszawie  (dzień II)</vt:lpstr>
      <vt:lpstr>20-21 luty 2014 r.  spotkanie Zespołu eksperckiego ds. polityki przestrzennej przy Konwencie Marszałków RP w siedzibie Ministerstwa Infrastruktury i Rozwoju w Warszawie  TEMATYKA REFERATÓW – Dzień I</vt:lpstr>
      <vt:lpstr>20-21 luty 2014 r.   spotkanie Zespołu eksperckiego ds. polityki przestrzennej przy Konwencie Marszałków w siedzibie Ministerstwa Infrastruktury i Rozwoju w Warszawie TEMATYKA REFERATÓW - Dzień II</vt:lpstr>
      <vt:lpstr>11 kwiecień 2014 r.  spotkanie Zespołu eksperckiego ds. polityki przestrzennej przy Konwencie Marszałków Województw  RP w siedzibie Ministerstwa Infrastruktury i Rozwoju w Warszawie  </vt:lpstr>
      <vt:lpstr>11 kwiecień 2014 r.  Spotkanie Zespołu eksperckiego ds. polityki przestrzennej przy Konwencie Marszałków RP                   w siedzibie Ministerstwa Infrastruktury i Rozwoju w Warszawie TEMATYKA REFERATÓW</vt:lpstr>
      <vt:lpstr>11kwiecień 2014 r.  spotkanie Zespołu eksperckiego ds. polityki przestrzennej przy Konwencie Marszałków Województw  RP w Ministerstwie Infrastruktury i Rozwoju w Warszawie. TEMATYKA REFERATÓW</vt:lpstr>
      <vt:lpstr>22-23 maj 2014 r.  spotkanie Zespołu eksperckiego ds. polityki przestrzennej przy Konwencie Marszałków Województw RP w Kielcach i Sandomierzu </vt:lpstr>
      <vt:lpstr>22-23 maj 2014 r. spotkanie Zespołu eksperckiego ds. polityki przestrzennej przy Konwencie Marszałków Województw RP w Kielcach i Sandomierzu TEMATYKA REFERATÓW- WYSTĄPIENIA PRELEGENTÓW</vt:lpstr>
      <vt:lpstr>22-23 maj 2014 r. spotkanie Zespołu eksperckiego ds. polityki przestrzennej przy Konwencie Marszałków Województw RP w Kielcach i Sandomierzu </vt:lpstr>
      <vt:lpstr>22-23 maj 2014 r. spotkanie zespołu eksperckiego ds. polityki przestrzennej przy Konwencie Marszałków Województw RP w Kielcach i Sandomierzu WYSTĄPIENIA PRELEGENTÓW</vt:lpstr>
      <vt:lpstr>22-23 maj 2014 r. spotkanie Zespołu eksperckiego ds. polityki przestrzennej przy Konwencie Marszałków Województw RP w Kielcach i Sandomierzu  PODJĘTE STANOWISKA:  1. Stanowisko Konwentu Marszałków Województw RP w sprawie systemu ewidencji i numeracji szlaków (tras) rowerowych.  2. Aneks do stanowiska Konwentu   </vt:lpstr>
      <vt:lpstr>Strona internetowa Urzędu Marszałkowskiego Województwa Świętokrzyskiego http://www.sejmik.kielce.pl/index.php Zakładka Departamentu Nieruchomości, Geodezjj i Planowania Przestrzennego w ramach której funkcjonowały zakładki dot. prac Zespołu Eksperckiego ds. polityki przestrzennej przy Konwencie Marszałków RP http://www.sejmik.kielce.pl/urzad/departamenty/departament-nieruchomosci-geodezji-i-planowania-przestrzennego Informacje z poszczególnych spotkań znajdowały się w zakładkach dot. aktualności.  http://www.sejmik.kielce.pl/urzad/departamenty/departament-nieruchomosci-geodezji-i-planowania-przestrzennego/176-aktualnosci </vt:lpstr>
      <vt:lpstr>Informacje z poszczególnych spotkań znajdują się w zakładkach Departamentu Nieruchomości, Geodezji i Planowania Przestrzennego Urzędu Marszałkowskiego Województwa Świętokrzyskiego w zakładce aktualności  http://www.sejmik.kielce.pl/urzad/departamenty/departament-nieruchomosci-geodezji-i-planowania-przestrzennego/176-aktualnosci </vt:lpstr>
      <vt:lpstr>Zakładka ds. Zespołu Eksperckiego ds. polityki przestrzennej na stronie Urzędu Marszałkowskiego Woj.  Świętokrzyskiego  http://www.sejmik.kielce.pl/urzad/departamenty/departament-nieruchomosci-geodezji-i-planowania-przestrzennego/176-aktualnosci </vt:lpstr>
      <vt:lpstr>Spotkanie Zespołu Eksperckiego ds. Polityki Przestrzennej przy Konwencie Marszałków RP            dn. 22-23 maj 2014r. Kielce – Sandomierz Przykład Zakładki-informacji na stronie internetowej http://www.sejmik.kielce.pl/urzad/departamenty/departament-nieruchomosci-geodezji-i-planowania-przestrzennego/176-aktualnosci/40414-spotkania-czlonkow-zespolu-eksperckiego-ds-polityki-przestrzennej-przy-konwencie-marszalkow-wojewodztw-rp </vt:lpstr>
      <vt:lpstr>Wyjazd do Sandomierza 23.05.2014r. – oficjalne pożegnanie na „ziemi świętokrzyskiej”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oraz sprawozdanie  z prac Zespołu pod przewodnictwem  Województwa Świętokrzyskiego.</dc:title>
  <dc:creator>domwoj</dc:creator>
  <cp:lastModifiedBy>domwoj</cp:lastModifiedBy>
  <cp:revision>65</cp:revision>
  <dcterms:created xsi:type="dcterms:W3CDTF">2014-07-31T05:43:07Z</dcterms:created>
  <dcterms:modified xsi:type="dcterms:W3CDTF">2014-09-10T07:39:28Z</dcterms:modified>
</cp:coreProperties>
</file>