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95" r:id="rId7"/>
    <p:sldId id="270" r:id="rId8"/>
    <p:sldId id="291" r:id="rId9"/>
    <p:sldId id="292" r:id="rId10"/>
    <p:sldId id="269" r:id="rId11"/>
    <p:sldId id="289" r:id="rId12"/>
    <p:sldId id="280" r:id="rId13"/>
    <p:sldId id="294" r:id="rId14"/>
    <p:sldId id="266" r:id="rId15"/>
    <p:sldId id="263" r:id="rId16"/>
    <p:sldId id="288" r:id="rId17"/>
    <p:sldId id="267" r:id="rId18"/>
    <p:sldId id="302" r:id="rId19"/>
    <p:sldId id="296" r:id="rId20"/>
    <p:sldId id="290" r:id="rId21"/>
    <p:sldId id="298" r:id="rId22"/>
    <p:sldId id="299" r:id="rId23"/>
    <p:sldId id="303" r:id="rId24"/>
    <p:sldId id="278" r:id="rId25"/>
    <p:sldId id="300" r:id="rId26"/>
    <p:sldId id="304" r:id="rId27"/>
    <p:sldId id="301" r:id="rId28"/>
    <p:sldId id="307" r:id="rId29"/>
    <p:sldId id="310" r:id="rId30"/>
    <p:sldId id="309" r:id="rId31"/>
    <p:sldId id="311" r:id="rId32"/>
    <p:sldId id="306" r:id="rId3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55" autoAdjust="0"/>
    <p:restoredTop sz="94660"/>
  </p:normalViewPr>
  <p:slideViewPr>
    <p:cSldViewPr>
      <p:cViewPr varScale="1">
        <p:scale>
          <a:sx n="68" d="100"/>
          <a:sy n="68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EBAF039-FDA8-4A97-9E02-C9196EE6A254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B662615-3793-40B6-8667-1D7782532F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F039-FDA8-4A97-9E02-C9196EE6A254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615-3793-40B6-8667-1D7782532F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F039-FDA8-4A97-9E02-C9196EE6A254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615-3793-40B6-8667-1D7782532F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F039-FDA8-4A97-9E02-C9196EE6A254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615-3793-40B6-8667-1D7782532F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F039-FDA8-4A97-9E02-C9196EE6A254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615-3793-40B6-8667-1D7782532F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F039-FDA8-4A97-9E02-C9196EE6A254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615-3793-40B6-8667-1D7782532F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BAF039-FDA8-4A97-9E02-C9196EE6A254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662615-3793-40B6-8667-1D7782532F4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EBAF039-FDA8-4A97-9E02-C9196EE6A254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B662615-3793-40B6-8667-1D7782532F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F039-FDA8-4A97-9E02-C9196EE6A254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615-3793-40B6-8667-1D7782532F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F039-FDA8-4A97-9E02-C9196EE6A254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615-3793-40B6-8667-1D7782532F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F039-FDA8-4A97-9E02-C9196EE6A254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615-3793-40B6-8667-1D7782532F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EBAF039-FDA8-4A97-9E02-C9196EE6A254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B662615-3793-40B6-8667-1D7782532F4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2306687"/>
          </a:xfrm>
        </p:spPr>
        <p:txBody>
          <a:bodyPr>
            <a:noAutofit/>
          </a:bodyPr>
          <a:lstStyle/>
          <a:p>
            <a:pPr algn="ctr"/>
            <a:r>
              <a:rPr lang="pl-PL" b="1" dirty="0" smtClean="0"/>
              <a:t>Kompetencje samorządu województwa w zakresie systemu kształtującego </a:t>
            </a:r>
            <a:br>
              <a:rPr lang="pl-PL" b="1" dirty="0" smtClean="0"/>
            </a:br>
            <a:r>
              <a:rPr lang="pl-PL" b="1" dirty="0" smtClean="0"/>
              <a:t>ład przestrzenny</a:t>
            </a:r>
            <a:endParaRPr lang="pl-PL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11560" y="692696"/>
            <a:ext cx="7916416" cy="576064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l-PL" sz="2900" dirty="0" smtClean="0"/>
              <a:t>Do zadań organów samorządu na szczeblu wojewódzkim </a:t>
            </a:r>
            <a:br>
              <a:rPr lang="pl-PL" sz="2900" dirty="0" smtClean="0"/>
            </a:br>
            <a:r>
              <a:rPr lang="pl-PL" sz="2900" dirty="0" smtClean="0"/>
              <a:t>w zakresie </a:t>
            </a:r>
            <a:r>
              <a:rPr lang="pl-PL" sz="2900" b="1" dirty="0" smtClean="0"/>
              <a:t>kształtowania ładu przestrzennego </a:t>
            </a:r>
            <a:r>
              <a:rPr lang="pl-PL" sz="2900" dirty="0" smtClean="0"/>
              <a:t>należy:</a:t>
            </a:r>
          </a:p>
          <a:p>
            <a:pPr algn="just">
              <a:lnSpc>
                <a:spcPct val="150000"/>
              </a:lnSpc>
            </a:pPr>
            <a:endParaRPr lang="pl-PL" sz="2900" dirty="0" smtClean="0"/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900" dirty="0">
                <a:solidFill>
                  <a:schemeClr val="tx2"/>
                </a:solidFill>
              </a:rPr>
              <a:t>sporządzanie </a:t>
            </a:r>
            <a:r>
              <a:rPr lang="pl-PL" sz="2900" dirty="0" smtClean="0">
                <a:solidFill>
                  <a:schemeClr val="tx2"/>
                </a:solidFill>
              </a:rPr>
              <a:t>planu zagospodarowania przestrzennego województwa i strategii </a:t>
            </a:r>
            <a:r>
              <a:rPr lang="pl-PL" sz="2900" dirty="0">
                <a:solidFill>
                  <a:schemeClr val="tx2"/>
                </a:solidFill>
              </a:rPr>
              <a:t>rozwoju </a:t>
            </a:r>
            <a:r>
              <a:rPr lang="pl-PL" sz="2900" dirty="0" smtClean="0">
                <a:solidFill>
                  <a:schemeClr val="tx2"/>
                </a:solidFill>
              </a:rPr>
              <a:t>województwa,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900" dirty="0" smtClean="0">
                <a:solidFill>
                  <a:schemeClr val="tx2"/>
                </a:solidFill>
              </a:rPr>
              <a:t> </a:t>
            </a:r>
            <a:r>
              <a:rPr lang="pl-PL" sz="2900" dirty="0">
                <a:solidFill>
                  <a:schemeClr val="tx2"/>
                </a:solidFill>
              </a:rPr>
              <a:t>prowadzenie </a:t>
            </a:r>
            <a:r>
              <a:rPr lang="pl-PL" sz="2900" dirty="0" smtClean="0">
                <a:solidFill>
                  <a:schemeClr val="tx2"/>
                </a:solidFill>
              </a:rPr>
              <a:t>analiz i studiów, opracowywanie koncepcji i programów odnoszących się do obszarów i problemów zagospodarowania przestrzennego,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900" dirty="0" smtClean="0">
                <a:solidFill>
                  <a:schemeClr val="tx2"/>
                </a:solidFill>
              </a:rPr>
              <a:t>przeprowadzanie okresowych przeglądów zmian </a:t>
            </a:r>
            <a:br>
              <a:rPr lang="pl-PL" sz="2900" dirty="0" smtClean="0">
                <a:solidFill>
                  <a:schemeClr val="tx2"/>
                </a:solidFill>
              </a:rPr>
            </a:br>
            <a:r>
              <a:rPr lang="pl-PL" sz="2900" dirty="0" smtClean="0">
                <a:solidFill>
                  <a:schemeClr val="tx2"/>
                </a:solidFill>
              </a:rPr>
              <a:t>w zagospodarowaniu przestrzennym i sporządzanie raportów o stanie zagospodarowania przestrzennego województwa,</a:t>
            </a:r>
          </a:p>
          <a:p>
            <a:pPr marL="411480" lvl="1" indent="0" algn="just">
              <a:lnSpc>
                <a:spcPct val="150000"/>
              </a:lnSpc>
              <a:buClr>
                <a:schemeClr val="tx2"/>
              </a:buClr>
            </a:pPr>
            <a:endParaRPr lang="pl-PL" sz="2100" dirty="0" smtClean="0">
              <a:solidFill>
                <a:schemeClr val="tx2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11560" y="692696"/>
            <a:ext cx="7916416" cy="5544616"/>
          </a:xfrm>
        </p:spPr>
        <p:txBody>
          <a:bodyPr>
            <a:normAutofit/>
          </a:bodyPr>
          <a:lstStyle/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200" dirty="0" smtClean="0">
                <a:solidFill>
                  <a:schemeClr val="tx2"/>
                </a:solidFill>
              </a:rPr>
              <a:t>realizacja polityki przestrzennej województwa – poprzez uwzględnianie przez gminy w studiach uwarunkowań </a:t>
            </a:r>
            <a:br>
              <a:rPr lang="pl-PL" sz="2200" dirty="0" smtClean="0">
                <a:solidFill>
                  <a:schemeClr val="tx2"/>
                </a:solidFill>
              </a:rPr>
            </a:br>
            <a:r>
              <a:rPr lang="pl-PL" sz="2200" dirty="0" smtClean="0">
                <a:solidFill>
                  <a:schemeClr val="tx2"/>
                </a:solidFill>
              </a:rPr>
              <a:t>i kierunków zagospodarowania przestrzennego gmin ustaleń strategii rozwoju i planu zagospodarowania przestrzennego województwa,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200" dirty="0">
                <a:solidFill>
                  <a:schemeClr val="tx2"/>
                </a:solidFill>
              </a:rPr>
              <a:t>wprowadzanie ustaleń </a:t>
            </a:r>
            <a:r>
              <a:rPr lang="pl-PL" sz="2200" dirty="0" smtClean="0">
                <a:solidFill>
                  <a:schemeClr val="tx2"/>
                </a:solidFill>
              </a:rPr>
              <a:t>planu zagospodarowania przestrzennego województwa do miejscowych planów zagospodarowania przestrzennego.</a:t>
            </a:r>
          </a:p>
          <a:p>
            <a:pPr marL="411480" lvl="1" indent="0" algn="just">
              <a:lnSpc>
                <a:spcPct val="150000"/>
              </a:lnSpc>
              <a:buClr>
                <a:schemeClr val="tx2"/>
              </a:buClr>
            </a:pPr>
            <a:endParaRPr lang="pl-PL" sz="2200" dirty="0" smtClean="0">
              <a:solidFill>
                <a:schemeClr val="tx2"/>
              </a:solidFill>
            </a:endParaRPr>
          </a:p>
          <a:p>
            <a:endParaRPr lang="pl-PL" sz="2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1412776"/>
            <a:ext cx="7772400" cy="3464024"/>
          </a:xfrm>
        </p:spPr>
        <p:txBody>
          <a:bodyPr>
            <a:normAutofit/>
          </a:bodyPr>
          <a:lstStyle/>
          <a:p>
            <a:pPr algn="just"/>
            <a:r>
              <a:rPr lang="pl-PL" sz="2200" i="1" dirty="0" smtClean="0"/>
              <a:t>Art. 3 ust. 3 </a:t>
            </a:r>
          </a:p>
          <a:p>
            <a:pPr algn="just"/>
            <a:r>
              <a:rPr lang="pl-PL" sz="2200" i="1" dirty="0" smtClean="0"/>
              <a:t>ustawy o planowaniu i zagospodarowaniu  przestrzennym:</a:t>
            </a:r>
          </a:p>
          <a:p>
            <a:pPr algn="just"/>
            <a:endParaRPr lang="pl-PL" sz="2200" b="1" dirty="0" smtClean="0"/>
          </a:p>
          <a:p>
            <a:pPr algn="just"/>
            <a:r>
              <a:rPr lang="pl-PL" sz="2200" b="1" dirty="0" smtClean="0"/>
              <a:t>Samorząd województwa </a:t>
            </a:r>
            <a:r>
              <a:rPr lang="pl-PL" sz="2200" dirty="0" smtClean="0"/>
              <a:t>ma za zadanie kształtowanie ładu przestrzennego i prowadzenie polityki przestrzennej </a:t>
            </a:r>
            <a:br>
              <a:rPr lang="pl-PL" sz="2200" dirty="0" smtClean="0"/>
            </a:br>
            <a:r>
              <a:rPr lang="pl-PL" sz="2200" dirty="0" smtClean="0"/>
              <a:t>w województwie, w tym uchwalanie planu zagospodarowania przestrzennego województwa.</a:t>
            </a:r>
          </a:p>
          <a:p>
            <a:endParaRPr lang="pl-PL" sz="2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772816"/>
            <a:ext cx="7560840" cy="2664296"/>
          </a:xfrm>
        </p:spPr>
        <p:txBody>
          <a:bodyPr/>
          <a:lstStyle/>
          <a:p>
            <a:pPr algn="ctr"/>
            <a:r>
              <a:rPr lang="pl-PL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Poziom regionalny – </a:t>
            </a:r>
            <a:br>
              <a:rPr lang="pl-PL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pl-PL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plan województwa, a KPZK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9552" y="1196752"/>
            <a:ext cx="7955161" cy="4320480"/>
          </a:xfrm>
        </p:spPr>
        <p:txBody>
          <a:bodyPr>
            <a:normAutofit/>
          </a:bodyPr>
          <a:lstStyle/>
          <a:p>
            <a:pPr algn="just"/>
            <a:r>
              <a:rPr lang="pl-PL" sz="2200" dirty="0" smtClean="0"/>
              <a:t>		W </a:t>
            </a:r>
            <a:r>
              <a:rPr lang="pl-PL" sz="2200" b="1" dirty="0"/>
              <a:t>planie zagospodarowania przestrzennego województwa </a:t>
            </a:r>
            <a:r>
              <a:rPr lang="pl-PL" sz="2200" dirty="0"/>
              <a:t>uwzględnia się </a:t>
            </a:r>
            <a:r>
              <a:rPr lang="pl-PL" sz="2200" dirty="0" smtClean="0"/>
              <a:t>ustalenia </a:t>
            </a:r>
            <a:r>
              <a:rPr lang="pl-PL" sz="2200" dirty="0"/>
              <a:t>koncepcji przestrzennego zagospodarowania kraju, o której mowa w art. 47 ust. 1 pkt 1, oraz programy, o których </a:t>
            </a:r>
            <a:r>
              <a:rPr lang="pl-PL" sz="2200"/>
              <a:t>mowa </a:t>
            </a:r>
            <a:r>
              <a:rPr lang="pl-PL" sz="2200" smtClean="0"/>
              <a:t/>
            </a:r>
            <a:br>
              <a:rPr lang="pl-PL" sz="2200" smtClean="0"/>
            </a:br>
            <a:r>
              <a:rPr lang="pl-PL" sz="2200" smtClean="0"/>
              <a:t>w </a:t>
            </a:r>
            <a:r>
              <a:rPr lang="pl-PL" sz="2200" dirty="0"/>
              <a:t>art. 48 ust. 1. </a:t>
            </a:r>
            <a:r>
              <a:rPr lang="pl-PL" sz="2200" i="1" dirty="0" smtClean="0"/>
              <a:t>(art. 39 ust.4).</a:t>
            </a:r>
          </a:p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		W stosunku do </a:t>
            </a:r>
            <a:r>
              <a:rPr lang="pl-PL" sz="2200" b="1" dirty="0" smtClean="0"/>
              <a:t>planów zagospodarowania przestrzennego województw</a:t>
            </a:r>
            <a:r>
              <a:rPr lang="pl-PL" sz="2200" dirty="0" smtClean="0"/>
              <a:t>, KPZK 2030 nakłada obowiązek wdrożenia ustaleń i zaleceń, odnoszących się do delimitacji obszarów funkcjonalnych oraz wdrożenia działań   o charakterze planistycznym w formie opracowania strategii, planów i studiów zagospodarowania przestrzennego. </a:t>
            </a:r>
          </a:p>
          <a:p>
            <a:pPr lvl="1">
              <a:buFont typeface="Arial" pitchFamily="34" charset="0"/>
              <a:buChar char="•"/>
            </a:pPr>
            <a:endParaRPr lang="pl-PL" dirty="0" smtClean="0"/>
          </a:p>
          <a:p>
            <a:pPr lvl="1">
              <a:buFont typeface="Arial" pitchFamily="34" charset="0"/>
              <a:buChar char="•"/>
            </a:pPr>
            <a:endParaRPr lang="pl-PL" sz="1900" dirty="0" smtClean="0"/>
          </a:p>
          <a:p>
            <a:pPr lvl="1">
              <a:buFont typeface="Arial" pitchFamily="34" charset="0"/>
              <a:buChar char="•"/>
            </a:pPr>
            <a:endParaRPr lang="pl-PL" sz="1900" dirty="0" smtClean="0"/>
          </a:p>
          <a:p>
            <a:endParaRPr lang="pl-PL" sz="2200" dirty="0" smtClean="0"/>
          </a:p>
          <a:p>
            <a:endParaRPr lang="pl-PL" sz="2200" dirty="0" smtClean="0"/>
          </a:p>
          <a:p>
            <a:endParaRPr lang="pl-PL" sz="2200" dirty="0" smtClean="0"/>
          </a:p>
          <a:p>
            <a:endParaRPr lang="pl-PL" dirty="0"/>
          </a:p>
        </p:txBody>
      </p:sp>
      <p:sp>
        <p:nvSpPr>
          <p:cNvPr id="4" name="Strzałka w prawo 3"/>
          <p:cNvSpPr/>
          <p:nvPr/>
        </p:nvSpPr>
        <p:spPr>
          <a:xfrm>
            <a:off x="683568" y="980728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prawo 4"/>
          <p:cNvSpPr/>
          <p:nvPr/>
        </p:nvSpPr>
        <p:spPr>
          <a:xfrm>
            <a:off x="683568" y="3212976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7544" y="692696"/>
            <a:ext cx="8136904" cy="6165304"/>
          </a:xfrm>
        </p:spPr>
        <p:txBody>
          <a:bodyPr>
            <a:normAutofit/>
          </a:bodyPr>
          <a:lstStyle/>
          <a:p>
            <a:pPr algn="just"/>
            <a:r>
              <a:rPr lang="pl-PL" sz="2200" dirty="0" smtClean="0"/>
              <a:t>Koncepcja Przestrzennego Zagospodarowania Kraju  określa </a:t>
            </a:r>
            <a:r>
              <a:rPr lang="pl-PL" sz="2200" i="1" dirty="0" smtClean="0"/>
              <a:t>(art.47 ust.2 – obowiązuje od 8 kwietnia 2014 r.)</a:t>
            </a:r>
            <a:r>
              <a:rPr lang="pl-PL" sz="2200" dirty="0" smtClean="0"/>
              <a:t>: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pl-PL" sz="2200" dirty="0" smtClean="0">
                <a:solidFill>
                  <a:schemeClr val="tx2"/>
                </a:solidFill>
              </a:rPr>
              <a:t>podstawowe elementy krajowej sieci osadniczej, 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pl-PL" sz="2200" dirty="0" smtClean="0">
                <a:solidFill>
                  <a:schemeClr val="tx2"/>
                </a:solidFill>
              </a:rPr>
              <a:t>wymagania z zakresu ochrony środowiska i zabytków, </a:t>
            </a:r>
            <a:br>
              <a:rPr lang="pl-PL" sz="2200" dirty="0" smtClean="0">
                <a:solidFill>
                  <a:schemeClr val="tx2"/>
                </a:solidFill>
              </a:rPr>
            </a:br>
            <a:r>
              <a:rPr lang="pl-PL" sz="2200" dirty="0" smtClean="0">
                <a:solidFill>
                  <a:schemeClr val="tx2"/>
                </a:solidFill>
              </a:rPr>
              <a:t>z uwzględnieniem obszarów podlegających ochronie,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pl-PL" sz="2200" dirty="0" smtClean="0">
                <a:solidFill>
                  <a:schemeClr val="tx2"/>
                </a:solidFill>
              </a:rPr>
              <a:t>rozmieszczenie infrastruktury społecznej o znaczeniu krajowym i międzynarodowym,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pl-PL" sz="2200" dirty="0" smtClean="0">
                <a:solidFill>
                  <a:schemeClr val="tx2"/>
                </a:solidFill>
              </a:rPr>
              <a:t>rozmieszczenie obiektów infrastruktury technicznej </a:t>
            </a:r>
            <a:br>
              <a:rPr lang="pl-PL" sz="2200" dirty="0" smtClean="0">
                <a:solidFill>
                  <a:schemeClr val="tx2"/>
                </a:solidFill>
              </a:rPr>
            </a:br>
            <a:r>
              <a:rPr lang="pl-PL" sz="2200" dirty="0" smtClean="0">
                <a:solidFill>
                  <a:schemeClr val="tx2"/>
                </a:solidFill>
              </a:rPr>
              <a:t>i transportowej, strategicznych zasobów wodnych </a:t>
            </a:r>
            <a:br>
              <a:rPr lang="pl-PL" sz="2200" dirty="0" smtClean="0">
                <a:solidFill>
                  <a:schemeClr val="tx2"/>
                </a:solidFill>
              </a:rPr>
            </a:br>
            <a:r>
              <a:rPr lang="pl-PL" sz="2200" dirty="0" smtClean="0">
                <a:solidFill>
                  <a:schemeClr val="tx2"/>
                </a:solidFill>
              </a:rPr>
              <a:t>i obiektów gospodarki wodnej o znaczeniu międzynarodowym i krajowym,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pl-PL" sz="2200" dirty="0" smtClean="0">
                <a:solidFill>
                  <a:schemeClr val="tx2"/>
                </a:solidFill>
              </a:rPr>
              <a:t>obszary </a:t>
            </a:r>
            <a:r>
              <a:rPr lang="pl-PL" sz="2200" dirty="0">
                <a:solidFill>
                  <a:schemeClr val="tx2"/>
                </a:solidFill>
              </a:rPr>
              <a:t>funkcjonalne w ramach typów, o których mowa </a:t>
            </a:r>
            <a:r>
              <a:rPr lang="pl-PL" sz="2200" dirty="0" smtClean="0">
                <a:solidFill>
                  <a:schemeClr val="tx2"/>
                </a:solidFill>
              </a:rPr>
              <a:t/>
            </a:r>
            <a:br>
              <a:rPr lang="pl-PL" sz="2200" dirty="0" smtClean="0">
                <a:solidFill>
                  <a:schemeClr val="tx2"/>
                </a:solidFill>
              </a:rPr>
            </a:br>
            <a:r>
              <a:rPr lang="pl-PL" sz="2200" dirty="0" smtClean="0">
                <a:solidFill>
                  <a:schemeClr val="tx2"/>
                </a:solidFill>
              </a:rPr>
              <a:t>w </a:t>
            </a:r>
            <a:r>
              <a:rPr lang="pl-PL" sz="2200" dirty="0">
                <a:solidFill>
                  <a:schemeClr val="tx2"/>
                </a:solidFill>
              </a:rPr>
              <a:t>art. </a:t>
            </a:r>
            <a:r>
              <a:rPr lang="pl-PL" sz="2200" dirty="0" smtClean="0">
                <a:solidFill>
                  <a:schemeClr val="tx2"/>
                </a:solidFill>
              </a:rPr>
              <a:t>49b.</a:t>
            </a:r>
          </a:p>
          <a:p>
            <a:endParaRPr lang="pl-P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7544" y="836712"/>
            <a:ext cx="8136904" cy="5760640"/>
          </a:xfrm>
        </p:spPr>
        <p:txBody>
          <a:bodyPr>
            <a:noAutofit/>
          </a:bodyPr>
          <a:lstStyle/>
          <a:p>
            <a:pPr algn="just"/>
            <a:r>
              <a:rPr lang="pl-PL" sz="2200" i="1" dirty="0" smtClean="0">
                <a:solidFill>
                  <a:srgbClr val="009999"/>
                </a:solidFill>
              </a:rPr>
              <a:t>Art</a:t>
            </a:r>
            <a:r>
              <a:rPr lang="pl-PL" sz="2200" i="1" dirty="0">
                <a:solidFill>
                  <a:srgbClr val="009999"/>
                </a:solidFill>
              </a:rPr>
              <a:t>. </a:t>
            </a:r>
            <a:r>
              <a:rPr lang="pl-PL" sz="2200" i="1" dirty="0" smtClean="0">
                <a:solidFill>
                  <a:srgbClr val="009999"/>
                </a:solidFill>
              </a:rPr>
              <a:t>49b</a:t>
            </a:r>
            <a:r>
              <a:rPr lang="pl-PL" sz="2200" i="1" dirty="0">
                <a:solidFill>
                  <a:srgbClr val="009999"/>
                </a:solidFill>
              </a:rPr>
              <a:t>.</a:t>
            </a:r>
            <a:r>
              <a:rPr lang="pl-PL" sz="2200" b="1" i="1" dirty="0" smtClean="0">
                <a:solidFill>
                  <a:srgbClr val="009999"/>
                </a:solidFill>
              </a:rPr>
              <a:t> </a:t>
            </a:r>
            <a:r>
              <a:rPr lang="pl-PL" sz="2200" i="1" dirty="0" smtClean="0">
                <a:solidFill>
                  <a:srgbClr val="009999"/>
                </a:solidFill>
              </a:rPr>
              <a:t>(wchodzi w życie 25 września 2014 r.)</a:t>
            </a:r>
          </a:p>
          <a:p>
            <a:pPr algn="just"/>
            <a:endParaRPr lang="pl-PL" sz="2200" b="1" i="1" dirty="0">
              <a:solidFill>
                <a:srgbClr val="009999"/>
              </a:solidFill>
            </a:endParaRPr>
          </a:p>
          <a:p>
            <a:pPr algn="just"/>
            <a:r>
              <a:rPr lang="pl-PL" sz="2200" dirty="0">
                <a:solidFill>
                  <a:srgbClr val="009999"/>
                </a:solidFill>
              </a:rPr>
              <a:t>Do typów obszarów funkcjonalnych o znaczeniu ponadregionalnym należą: </a:t>
            </a:r>
          </a:p>
          <a:p>
            <a:pPr algn="just"/>
            <a:r>
              <a:rPr lang="pl-PL" sz="2200" dirty="0">
                <a:solidFill>
                  <a:srgbClr val="009999"/>
                </a:solidFill>
              </a:rPr>
              <a:t>1) miejski obszar funkcjonalny ośrodka wojewódzkiego; </a:t>
            </a:r>
          </a:p>
          <a:p>
            <a:pPr algn="just"/>
            <a:r>
              <a:rPr lang="pl-PL" sz="2200" dirty="0">
                <a:solidFill>
                  <a:srgbClr val="009999"/>
                </a:solidFill>
              </a:rPr>
              <a:t>2) wiejski obszar funkcjonalny; </a:t>
            </a:r>
          </a:p>
          <a:p>
            <a:pPr algn="just"/>
            <a:r>
              <a:rPr lang="pl-PL" sz="2200" dirty="0" smtClean="0">
                <a:solidFill>
                  <a:srgbClr val="009999"/>
                </a:solidFill>
              </a:rPr>
              <a:t>3)obszar </a:t>
            </a:r>
            <a:r>
              <a:rPr lang="pl-PL" sz="2200" dirty="0">
                <a:solidFill>
                  <a:srgbClr val="009999"/>
                </a:solidFill>
              </a:rPr>
              <a:t>funkcjonalny szczególnego zjawiska w skali makroregionalnej, w tym: </a:t>
            </a:r>
          </a:p>
          <a:p>
            <a:pPr algn="just"/>
            <a:r>
              <a:rPr lang="pl-PL" sz="2200" dirty="0" smtClean="0">
                <a:solidFill>
                  <a:srgbClr val="009999"/>
                </a:solidFill>
              </a:rPr>
              <a:t>	a</a:t>
            </a:r>
            <a:r>
              <a:rPr lang="pl-PL" sz="2200" dirty="0">
                <a:solidFill>
                  <a:srgbClr val="009999"/>
                </a:solidFill>
              </a:rPr>
              <a:t>) górski, </a:t>
            </a:r>
          </a:p>
          <a:p>
            <a:pPr algn="just"/>
            <a:r>
              <a:rPr lang="pl-PL" sz="2200" dirty="0" smtClean="0">
                <a:solidFill>
                  <a:srgbClr val="009999"/>
                </a:solidFill>
              </a:rPr>
              <a:t>	b</a:t>
            </a:r>
            <a:r>
              <a:rPr lang="pl-PL" sz="2200" dirty="0">
                <a:solidFill>
                  <a:srgbClr val="009999"/>
                </a:solidFill>
              </a:rPr>
              <a:t>) Żuławy; </a:t>
            </a:r>
          </a:p>
          <a:p>
            <a:pPr algn="just"/>
            <a:r>
              <a:rPr lang="pl-PL" sz="2200" dirty="0">
                <a:solidFill>
                  <a:srgbClr val="009999"/>
                </a:solidFill>
              </a:rPr>
              <a:t>4) przygraniczny obszar funkcjonalny. </a:t>
            </a:r>
          </a:p>
        </p:txBody>
      </p:sp>
    </p:spTree>
    <p:extLst>
      <p:ext uri="{BB962C8B-B14F-4D97-AF65-F5344CB8AC3E}">
        <p14:creationId xmlns:p14="http://schemas.microsoft.com/office/powerpoint/2010/main" xmlns="" val="320517456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764704"/>
            <a:ext cx="7772400" cy="561662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sz="2400" dirty="0" smtClean="0"/>
              <a:t>KPZK nakłada obowiązek wprowadzenia do </a:t>
            </a:r>
            <a:r>
              <a:rPr lang="pl-PL" sz="2400" b="1" dirty="0" smtClean="0"/>
              <a:t>planów województw</a:t>
            </a:r>
            <a:r>
              <a:rPr lang="pl-PL" sz="2400" dirty="0" smtClean="0"/>
              <a:t> obszarów funkcjonalnych (ustalenie):</a:t>
            </a:r>
          </a:p>
          <a:p>
            <a:pPr lvl="1" algn="just">
              <a:buFont typeface="Arial" pitchFamily="34" charset="0"/>
              <a:buChar char="•"/>
            </a:pPr>
            <a:r>
              <a:rPr lang="pl-PL" sz="2400" dirty="0" smtClean="0">
                <a:solidFill>
                  <a:schemeClr val="tx2"/>
                </a:solidFill>
              </a:rPr>
              <a:t>miejskich OF ośrodków wojewódzkich, w tym metropolitalnych,</a:t>
            </a:r>
          </a:p>
          <a:p>
            <a:pPr lvl="1" algn="just">
              <a:buFont typeface="Arial" pitchFamily="34" charset="0"/>
              <a:buChar char="•"/>
            </a:pPr>
            <a:r>
              <a:rPr lang="pl-PL" sz="2400" dirty="0" smtClean="0">
                <a:solidFill>
                  <a:schemeClr val="tx2"/>
                </a:solidFill>
              </a:rPr>
              <a:t>wiejskich OF wymagających wsparcia procesów rozwojowych,</a:t>
            </a:r>
          </a:p>
          <a:p>
            <a:pPr lvl="1" algn="just">
              <a:buFont typeface="Arial" pitchFamily="34" charset="0"/>
              <a:buChar char="•"/>
            </a:pPr>
            <a:r>
              <a:rPr lang="pl-PL" sz="2400" dirty="0" smtClean="0">
                <a:solidFill>
                  <a:schemeClr val="tx2"/>
                </a:solidFill>
              </a:rPr>
              <a:t>szczególnego zjawiska w skali makroregionalnej, w tym: </a:t>
            </a:r>
            <a:r>
              <a:rPr lang="pl-PL" sz="2400" i="1" dirty="0" smtClean="0">
                <a:solidFill>
                  <a:srgbClr val="0070C0"/>
                </a:solidFill>
              </a:rPr>
              <a:t>strefy przybrzeżnej</a:t>
            </a:r>
            <a:r>
              <a:rPr lang="pl-PL" sz="2400" i="1" dirty="0" smtClean="0">
                <a:solidFill>
                  <a:schemeClr val="tx2"/>
                </a:solidFill>
              </a:rPr>
              <a:t>, górskich, Żuław</a:t>
            </a:r>
            <a:r>
              <a:rPr lang="pl-PL" sz="2400" dirty="0" smtClean="0">
                <a:solidFill>
                  <a:schemeClr val="tx2"/>
                </a:solidFill>
              </a:rPr>
              <a:t>,</a:t>
            </a:r>
          </a:p>
          <a:p>
            <a:pPr lvl="1" algn="just"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70C0"/>
                </a:solidFill>
              </a:rPr>
              <a:t>kształtowania potencjału rozwojowego wymagające programowania działań ochronnych, w tym: </a:t>
            </a:r>
            <a:r>
              <a:rPr lang="pl-PL" sz="2400" i="1" dirty="0" smtClean="0">
                <a:solidFill>
                  <a:srgbClr val="0070C0"/>
                </a:solidFill>
              </a:rPr>
              <a:t>cennych przyrodniczo, ochrony krajobrazów kulturowych, ochrony i kształtowania zasobów wodnych, strategicznych złóż kopalin,</a:t>
            </a:r>
          </a:p>
          <a:p>
            <a:pPr lvl="1" algn="just"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70C0"/>
                </a:solidFill>
              </a:rPr>
              <a:t>wymagających restrukturyzacji i rozwoju nowych funkcji przy wsparciu instrumentów właściwych polityce regionalnej, w tym: </a:t>
            </a:r>
            <a:r>
              <a:rPr lang="pl-PL" sz="2400" i="1" dirty="0" smtClean="0">
                <a:solidFill>
                  <a:srgbClr val="0070C0"/>
                </a:solidFill>
              </a:rPr>
              <a:t>miast i innych obszarów tracących dotychczasowe funkcje,  o najniższym poziomie dostępu do dóbr i usług warunkujących możliwości rozwojowe</a:t>
            </a:r>
            <a:r>
              <a:rPr lang="pl-PL" sz="2400" i="1" dirty="0" smtClean="0">
                <a:solidFill>
                  <a:schemeClr val="tx2"/>
                </a:solidFill>
              </a:rPr>
              <a:t>, przygranicznych.  </a:t>
            </a:r>
          </a:p>
          <a:p>
            <a:endParaRPr lang="pl-P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836712"/>
            <a:ext cx="7772400" cy="5544616"/>
          </a:xfrm>
        </p:spPr>
        <p:txBody>
          <a:bodyPr>
            <a:normAutofit/>
          </a:bodyPr>
          <a:lstStyle/>
          <a:p>
            <a:r>
              <a:rPr lang="pl-PL" sz="2200" i="1" dirty="0" smtClean="0">
                <a:solidFill>
                  <a:srgbClr val="009999"/>
                </a:solidFill>
              </a:rPr>
              <a:t>Art. 49b.</a:t>
            </a:r>
            <a:r>
              <a:rPr lang="pl-PL" sz="2200" b="1" i="1" dirty="0" smtClean="0">
                <a:solidFill>
                  <a:srgbClr val="009999"/>
                </a:solidFill>
              </a:rPr>
              <a:t> </a:t>
            </a:r>
            <a:r>
              <a:rPr lang="pl-PL" sz="2200" i="1" dirty="0" smtClean="0">
                <a:solidFill>
                  <a:srgbClr val="009999"/>
                </a:solidFill>
              </a:rPr>
              <a:t>(wchodzi w życie 25 września 2014 r.)</a:t>
            </a:r>
          </a:p>
          <a:p>
            <a:pPr algn="just"/>
            <a:endParaRPr lang="pl-PL" sz="2200" dirty="0" smtClean="0"/>
          </a:p>
          <a:p>
            <a:pPr algn="just"/>
            <a:r>
              <a:rPr lang="pl-PL" sz="2200" dirty="0" smtClean="0">
                <a:solidFill>
                  <a:srgbClr val="009999"/>
                </a:solidFill>
              </a:rPr>
              <a:t>Samorząd województwa określa obszary funkcjonalne </a:t>
            </a:r>
            <a:br>
              <a:rPr lang="pl-PL" sz="2200" dirty="0" smtClean="0">
                <a:solidFill>
                  <a:srgbClr val="009999"/>
                </a:solidFill>
              </a:rPr>
            </a:br>
            <a:r>
              <a:rPr lang="pl-PL" sz="2200" dirty="0" smtClean="0">
                <a:solidFill>
                  <a:srgbClr val="009999"/>
                </a:solidFill>
              </a:rPr>
              <a:t>o znaczeniu ponadregionalnym i ich granice. </a:t>
            </a:r>
          </a:p>
          <a:p>
            <a:pPr algn="just"/>
            <a:endParaRPr lang="pl-PL" sz="2200" dirty="0" smtClean="0">
              <a:solidFill>
                <a:srgbClr val="009999"/>
              </a:solidFill>
            </a:endParaRPr>
          </a:p>
          <a:p>
            <a:pPr algn="just"/>
            <a:r>
              <a:rPr lang="pl-PL" sz="2200" dirty="0" smtClean="0">
                <a:solidFill>
                  <a:srgbClr val="009999"/>
                </a:solidFill>
              </a:rPr>
              <a:t>Samorząd województwa może, z własnej inicjatywy lub na wniosek samorządu gminnego lub samorządu powiatowego, określić obszary funkcjonalne o znaczeniu regionalnym i ich granice.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764704"/>
            <a:ext cx="7772400" cy="5616624"/>
          </a:xfrm>
        </p:spPr>
        <p:txBody>
          <a:bodyPr>
            <a:normAutofit/>
          </a:bodyPr>
          <a:lstStyle/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pPr algn="just"/>
            <a:r>
              <a:rPr lang="pl-PL" sz="2200" dirty="0" smtClean="0"/>
              <a:t>	W </a:t>
            </a:r>
            <a:r>
              <a:rPr lang="pl-PL" sz="2200" b="1" dirty="0" smtClean="0"/>
              <a:t>planie zagospodarowania przestrzennego województwa </a:t>
            </a:r>
            <a:r>
              <a:rPr lang="pl-PL" sz="2200" dirty="0" smtClean="0"/>
              <a:t>umieszcza się inwestycje celu publicznego </a:t>
            </a:r>
            <a:br>
              <a:rPr lang="pl-PL" sz="2200" dirty="0" smtClean="0"/>
            </a:br>
            <a:r>
              <a:rPr lang="pl-PL" sz="2200" dirty="0" smtClean="0"/>
              <a:t>o znaczeniu ponadlokalnym, o których mowa w ust. 3 </a:t>
            </a:r>
            <a:r>
              <a:rPr lang="pl-PL" sz="2200" dirty="0" err="1" smtClean="0"/>
              <a:t>pkt</a:t>
            </a:r>
            <a:r>
              <a:rPr lang="pl-PL" sz="2200" dirty="0" smtClean="0"/>
              <a:t> 3, które zostały ustalone w dokumentach przyjętych przez Sejm Rzeczypospolitej Polskiej, Radę Ministrów, właściwego ministra lub sejmik województwa, zgodnie z ich właściwością </a:t>
            </a:r>
            <a:r>
              <a:rPr lang="pl-PL" sz="2200" i="1" dirty="0" smtClean="0"/>
              <a:t>(art. 39 ust.5).</a:t>
            </a:r>
            <a:endParaRPr lang="pl-PL" sz="2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9552" y="980728"/>
            <a:ext cx="8064896" cy="50405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sz="2400" b="1" dirty="0" smtClean="0"/>
              <a:t>U</a:t>
            </a:r>
            <a:r>
              <a:rPr lang="pl-PL" sz="2400" b="1" i="1" dirty="0" smtClean="0"/>
              <a:t>stawa o planowaniu i zagospodarowaniu przestrzennym z dnia 27 marca 2003 r. </a:t>
            </a:r>
            <a:r>
              <a:rPr lang="pl-PL" sz="2400" i="1" dirty="0" smtClean="0"/>
              <a:t>( Dz. U. z 2012 r., poz. 647, z </a:t>
            </a:r>
            <a:r>
              <a:rPr lang="pl-PL" sz="2400" i="1" dirty="0" err="1" smtClean="0"/>
              <a:t>późn</a:t>
            </a:r>
            <a:r>
              <a:rPr lang="pl-PL" sz="2400" i="1" dirty="0" smtClean="0"/>
              <a:t>. zm.) </a:t>
            </a:r>
            <a:r>
              <a:rPr lang="pl-PL" sz="2400" dirty="0" smtClean="0"/>
              <a:t>wyodrębnia trzy  szczeble systemu planowania przestrzennego:</a:t>
            </a:r>
          </a:p>
          <a:p>
            <a:pPr algn="just">
              <a:buClr>
                <a:schemeClr val="accent2"/>
              </a:buClr>
              <a:buFont typeface="Arial" pitchFamily="34" charset="0"/>
              <a:buChar char="•"/>
            </a:pPr>
            <a:r>
              <a:rPr lang="pl-PL" sz="2400" b="1" dirty="0" smtClean="0"/>
              <a:t> krajowy</a:t>
            </a:r>
            <a:r>
              <a:rPr lang="pl-PL" sz="2400" dirty="0" smtClean="0"/>
              <a:t>,</a:t>
            </a:r>
          </a:p>
          <a:p>
            <a:pPr algn="just">
              <a:buClr>
                <a:schemeClr val="accent2"/>
              </a:buClr>
              <a:buFont typeface="Arial" pitchFamily="34" charset="0"/>
              <a:buChar char="•"/>
            </a:pPr>
            <a:r>
              <a:rPr lang="pl-PL" sz="2400" dirty="0" smtClean="0"/>
              <a:t> </a:t>
            </a:r>
            <a:r>
              <a:rPr lang="pl-PL" sz="2400" b="1" dirty="0" smtClean="0"/>
              <a:t>regionalny</a:t>
            </a:r>
            <a:r>
              <a:rPr lang="pl-PL" sz="2400" dirty="0" smtClean="0"/>
              <a:t> (wojewódzki),</a:t>
            </a:r>
          </a:p>
          <a:p>
            <a:pPr algn="just">
              <a:buClr>
                <a:schemeClr val="accent2"/>
              </a:buClr>
              <a:buFont typeface="Arial" pitchFamily="34" charset="0"/>
              <a:buChar char="•"/>
            </a:pPr>
            <a:r>
              <a:rPr lang="pl-PL" sz="2400" dirty="0" smtClean="0"/>
              <a:t> </a:t>
            </a:r>
            <a:r>
              <a:rPr lang="pl-PL" sz="2400" b="1" dirty="0" smtClean="0"/>
              <a:t>lokalny</a:t>
            </a:r>
            <a:r>
              <a:rPr lang="pl-PL" sz="2400" dirty="0" smtClean="0"/>
              <a:t> (gminny), </a:t>
            </a:r>
          </a:p>
          <a:p>
            <a:pPr algn="just">
              <a:buClr>
                <a:schemeClr val="accent2"/>
              </a:buClr>
            </a:pPr>
            <a:r>
              <a:rPr lang="pl-PL" sz="2400" dirty="0" smtClean="0"/>
              <a:t>dla których opracowuje się odmienne w zakresie i charakterze dokumenty planistyczne oraz analityczne. 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Ustawa, </a:t>
            </a:r>
            <a:r>
              <a:rPr lang="pl-PL" sz="2400" dirty="0"/>
              <a:t>przyjmując ład przestrzenny i zrównoważony rozwój za podstawę </a:t>
            </a:r>
            <a:r>
              <a:rPr lang="pl-PL" sz="2400" dirty="0" smtClean="0"/>
              <a:t>działań określa:</a:t>
            </a:r>
          </a:p>
          <a:p>
            <a:pPr marL="388620" indent="-342900" algn="just">
              <a:buClr>
                <a:schemeClr val="accent2"/>
              </a:buClr>
              <a:buFont typeface="Wingdings" pitchFamily="2" charset="2"/>
              <a:buChar char="Ø"/>
            </a:pPr>
            <a:r>
              <a:rPr lang="pl-PL" sz="2400" dirty="0" smtClean="0"/>
              <a:t>zasady kształtowania polityki przestrzennej przez jednostki samorządu terytorialnego i organy administracji rządowej,</a:t>
            </a:r>
          </a:p>
          <a:p>
            <a:pPr marL="388620" indent="-342900" algn="just">
              <a:buClr>
                <a:schemeClr val="accent2"/>
              </a:buClr>
              <a:buFont typeface="Wingdings" pitchFamily="2" charset="2"/>
              <a:buChar char="Ø"/>
            </a:pPr>
            <a:r>
              <a:rPr lang="pl-PL" sz="2400" dirty="0" smtClean="0"/>
              <a:t>zakres i sposoby postępowania w sprawach przeznaczania terenów na określone cele oraz ustalania zasad </a:t>
            </a:r>
            <a:br>
              <a:rPr lang="pl-PL" sz="2400" dirty="0" smtClean="0"/>
            </a:br>
            <a:r>
              <a:rPr lang="pl-PL" sz="2400" dirty="0" smtClean="0"/>
              <a:t>ich zagospodarowania i zabudowy.</a:t>
            </a:r>
          </a:p>
          <a:p>
            <a:endParaRPr lang="pl-P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204864"/>
            <a:ext cx="7560840" cy="2016224"/>
          </a:xfrm>
        </p:spPr>
        <p:txBody>
          <a:bodyPr/>
          <a:lstStyle/>
          <a:p>
            <a:pPr algn="ctr"/>
            <a:r>
              <a:rPr lang="pl-PL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Poziom regionalny, a lokalny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9552" y="764704"/>
            <a:ext cx="7955161" cy="5400600"/>
          </a:xfrm>
        </p:spPr>
        <p:txBody>
          <a:bodyPr>
            <a:noAutofit/>
          </a:bodyPr>
          <a:lstStyle/>
          <a:p>
            <a:pPr algn="just"/>
            <a:r>
              <a:rPr lang="pl-PL" sz="2200" b="1" dirty="0" smtClean="0"/>
              <a:t>Studium uwarunkowań i kierunków zagospodarowania przestrzennego gminy </a:t>
            </a:r>
            <a:r>
              <a:rPr lang="pl-PL" sz="2200" dirty="0" smtClean="0"/>
              <a:t>ma charakter aktu kierownictwa wewnętrznego, obowiązującego w systemie organów gminy. </a:t>
            </a:r>
          </a:p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Studium wiąże wójta, burmistrza, prezydenta miasta przy sporządzaniu miejscowych planów zagospodarowania przestrzennego i służy koordynacji ustaleń tych planów.</a:t>
            </a:r>
          </a:p>
          <a:p>
            <a:pPr algn="just"/>
            <a:endParaRPr lang="pl-PL" sz="2200" dirty="0" smtClean="0">
              <a:solidFill>
                <a:srgbClr val="FF0000"/>
              </a:solidFill>
            </a:endParaRPr>
          </a:p>
          <a:p>
            <a:pPr algn="just"/>
            <a:r>
              <a:rPr lang="pl-PL" sz="2200" dirty="0" smtClean="0"/>
              <a:t>Przy sporządzaniu studium </a:t>
            </a:r>
            <a:r>
              <a:rPr lang="pl-PL" sz="2200" b="1" dirty="0" smtClean="0"/>
              <a:t>uwzględnia się </a:t>
            </a:r>
            <a:r>
              <a:rPr lang="pl-PL" sz="2200" dirty="0" smtClean="0"/>
              <a:t>zasady określone w </a:t>
            </a:r>
            <a:r>
              <a:rPr lang="pl-PL" sz="2200" b="1" dirty="0" smtClean="0"/>
              <a:t>Koncepcji Przestrzennego Zagospodarowania Kraju, ustalenia strategii rozwoju i planu zagospodarowania przestrzennego województwa </a:t>
            </a:r>
            <a:r>
              <a:rPr lang="pl-PL" sz="2200" dirty="0" smtClean="0"/>
              <a:t>oraz strategii rozwoju gminy, o ile gmina dysponuje takim opracowaniem </a:t>
            </a:r>
            <a:r>
              <a:rPr lang="pl-PL" sz="2200" i="1" dirty="0" smtClean="0"/>
              <a:t>(art. 9 ust. 2).</a:t>
            </a:r>
            <a:r>
              <a:rPr lang="pl-PL" sz="2200" dirty="0" smtClean="0"/>
              <a:t> </a:t>
            </a:r>
          </a:p>
          <a:p>
            <a:endParaRPr lang="pl-PL" sz="22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8136904" cy="5400600"/>
          </a:xfrm>
        </p:spPr>
        <p:txBody>
          <a:bodyPr>
            <a:normAutofit/>
          </a:bodyPr>
          <a:lstStyle/>
          <a:p>
            <a:pPr algn="just"/>
            <a:r>
              <a:rPr lang="pl-PL" sz="2200" b="1" dirty="0" smtClean="0"/>
              <a:t>Instrumentem wdrażania </a:t>
            </a:r>
            <a:r>
              <a:rPr lang="pl-PL" sz="2200" dirty="0" smtClean="0"/>
              <a:t>określonej w studium polityki przestrzennej jest </a:t>
            </a:r>
            <a:r>
              <a:rPr lang="pl-PL" sz="2200" b="1" dirty="0" smtClean="0"/>
              <a:t>miejscowy plan zagospodarowania przestrzennego. </a:t>
            </a:r>
          </a:p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Jako </a:t>
            </a:r>
            <a:r>
              <a:rPr lang="pl-PL" sz="2200" b="1" dirty="0" smtClean="0"/>
              <a:t>akt prawa miejscowego</a:t>
            </a:r>
            <a:r>
              <a:rPr lang="pl-PL" sz="2200" dirty="0" smtClean="0"/>
              <a:t>, plan ustanawia przepisy powszechnie obowiązujące na danym terenie, będące podstawą wydawania decyzji administracyjnych </a:t>
            </a:r>
            <a:r>
              <a:rPr lang="pl-PL" sz="2200" i="1" dirty="0" smtClean="0"/>
              <a:t>(art. 14 ust. 8).</a:t>
            </a:r>
          </a:p>
          <a:p>
            <a:pPr algn="just"/>
            <a:r>
              <a:rPr lang="pl-PL" sz="2200" dirty="0" smtClean="0"/>
              <a:t> </a:t>
            </a:r>
          </a:p>
          <a:p>
            <a:pPr algn="just"/>
            <a:r>
              <a:rPr lang="pl-PL" sz="2200" dirty="0" smtClean="0"/>
              <a:t>W dokumencie tym ustala się przeznaczenie terenu, rozmieszczenie inwestycji celu publicznego oraz określa sposoby zagospodarowania i warunki zabudowy terenu.</a:t>
            </a:r>
          </a:p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Plan  nie może naruszać ustaleń studium uwarunkowań </a:t>
            </a:r>
            <a:br>
              <a:rPr lang="pl-PL" sz="2200" dirty="0" smtClean="0"/>
            </a:br>
            <a:r>
              <a:rPr lang="pl-PL" sz="2200" dirty="0" smtClean="0"/>
              <a:t>i kierunków zagospodarowania gminy. </a:t>
            </a:r>
            <a:endParaRPr lang="pl-PL" sz="2200" u="sng" dirty="0" smtClean="0"/>
          </a:p>
          <a:p>
            <a:pPr algn="just"/>
            <a:endParaRPr lang="pl-PL" sz="22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11560" y="764704"/>
            <a:ext cx="7916416" cy="5616624"/>
          </a:xfrm>
        </p:spPr>
        <p:txBody>
          <a:bodyPr>
            <a:normAutofit lnSpcReduction="10000"/>
          </a:bodyPr>
          <a:lstStyle/>
          <a:p>
            <a:pPr algn="just"/>
            <a:endParaRPr lang="pl-PL" sz="2200" dirty="0" smtClean="0"/>
          </a:p>
          <a:p>
            <a:pPr algn="just"/>
            <a:r>
              <a:rPr lang="pl-PL" sz="2200" b="1" dirty="0" smtClean="0"/>
              <a:t>Ustalenia</a:t>
            </a:r>
            <a:r>
              <a:rPr lang="pl-PL" sz="2200" dirty="0" smtClean="0"/>
              <a:t> </a:t>
            </a:r>
            <a:r>
              <a:rPr lang="pl-PL" sz="2200" b="1" dirty="0" err="1" smtClean="0"/>
              <a:t>pzpw</a:t>
            </a:r>
            <a:r>
              <a:rPr lang="pl-PL" sz="2200" b="1" dirty="0" smtClean="0"/>
              <a:t> </a:t>
            </a:r>
            <a:r>
              <a:rPr lang="pl-PL" sz="2200" dirty="0"/>
              <a:t>wprowadza się do planu miejscowego po </a:t>
            </a:r>
            <a:r>
              <a:rPr lang="pl-PL" sz="2200" dirty="0" smtClean="0"/>
              <a:t> </a:t>
            </a:r>
            <a:r>
              <a:rPr lang="pl-PL" sz="2200" dirty="0"/>
              <a:t>uzgodnieniu terminu realizacji inwestycji celu publicznego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o </a:t>
            </a:r>
            <a:r>
              <a:rPr lang="pl-PL" sz="2200" dirty="0"/>
              <a:t>znaczeniu ponadlokalnym i warunków wprowadzenia ich do planu miejscowego</a:t>
            </a:r>
            <a:r>
              <a:rPr lang="pl-PL" sz="2200" dirty="0" smtClean="0"/>
              <a:t>.</a:t>
            </a:r>
          </a:p>
          <a:p>
            <a:pPr algn="just"/>
            <a:r>
              <a:rPr lang="pl-PL" sz="2200" dirty="0" smtClean="0"/>
              <a:t> </a:t>
            </a:r>
            <a:endParaRPr lang="pl-PL" sz="2200" dirty="0"/>
          </a:p>
          <a:p>
            <a:pPr algn="just"/>
            <a:r>
              <a:rPr lang="pl-PL" sz="2200" dirty="0" smtClean="0"/>
              <a:t>Uzgodnienia </a:t>
            </a:r>
            <a:r>
              <a:rPr lang="pl-PL" sz="2200" dirty="0"/>
              <a:t>przeprowadza marszałek województwa z wójtem, burmistrzem albo prezydentem miasta. </a:t>
            </a:r>
            <a:endParaRPr lang="pl-PL" sz="2200" dirty="0" smtClean="0"/>
          </a:p>
          <a:p>
            <a:pPr algn="just"/>
            <a:endParaRPr lang="pl-PL" sz="2200" dirty="0"/>
          </a:p>
          <a:p>
            <a:pPr algn="just"/>
            <a:r>
              <a:rPr lang="pl-PL" sz="2200" dirty="0" smtClean="0"/>
              <a:t>Koszty </a:t>
            </a:r>
            <a:r>
              <a:rPr lang="pl-PL" sz="2200" dirty="0"/>
              <a:t>wprowadzenia </a:t>
            </a:r>
            <a:r>
              <a:rPr lang="pl-PL" sz="2200" b="1" dirty="0"/>
              <a:t>ustaleń </a:t>
            </a:r>
            <a:r>
              <a:rPr lang="pl-PL" sz="2200" b="1" dirty="0" err="1" smtClean="0"/>
              <a:t>pzpw</a:t>
            </a:r>
            <a:r>
              <a:rPr lang="pl-PL" sz="2200" b="1" dirty="0" smtClean="0"/>
              <a:t> </a:t>
            </a:r>
            <a:r>
              <a:rPr lang="pl-PL" sz="2200" dirty="0"/>
              <a:t>do planu miejscowego oraz zwrotu wydatków na odszkodowania, o których mowa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w </a:t>
            </a:r>
            <a:r>
              <a:rPr lang="pl-PL" sz="2200" dirty="0"/>
              <a:t>art. 36, </a:t>
            </a:r>
            <a:r>
              <a:rPr lang="pl-PL" sz="2200" dirty="0" smtClean="0"/>
              <a:t> ustala się w </a:t>
            </a:r>
            <a:r>
              <a:rPr lang="pl-PL" sz="2200" dirty="0"/>
              <a:t>umowie zawartej pomiędzy marszałkiem województwa a wójtem, burmistrzem albo </a:t>
            </a:r>
            <a:r>
              <a:rPr lang="pl-PL" sz="2200" dirty="0" smtClean="0"/>
              <a:t>prezydentem </a:t>
            </a:r>
            <a:r>
              <a:rPr lang="pl-PL" sz="2200" dirty="0"/>
              <a:t>miasta. </a:t>
            </a:r>
            <a:endParaRPr lang="pl-PL" sz="2200" dirty="0" smtClean="0"/>
          </a:p>
          <a:p>
            <a:pPr algn="just"/>
            <a:endParaRPr lang="pl-PL" sz="2200" dirty="0" smtClean="0"/>
          </a:p>
          <a:p>
            <a:pPr algn="just"/>
            <a:r>
              <a:rPr lang="pl-PL" sz="2200" i="1" dirty="0" smtClean="0"/>
              <a:t>(art.44 ustawy o planowaniu i zagospodarowaniu przestrzennym) </a:t>
            </a:r>
          </a:p>
          <a:p>
            <a:pPr algn="just"/>
            <a:endParaRPr lang="pl-PL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47285367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132856"/>
            <a:ext cx="7560840" cy="1872208"/>
          </a:xfrm>
        </p:spPr>
        <p:txBody>
          <a:bodyPr/>
          <a:lstStyle/>
          <a:p>
            <a:pPr algn="ctr"/>
            <a:r>
              <a:rPr lang="pl-PL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Ład przestrzenny </a:t>
            </a:r>
            <a:br>
              <a:rPr lang="pl-PL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pl-PL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 strategii rozwoju i RPO</a:t>
            </a:r>
            <a:endParaRPr lang="pl-P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9552" y="836712"/>
            <a:ext cx="7955161" cy="5544616"/>
          </a:xfrm>
        </p:spPr>
        <p:txBody>
          <a:bodyPr>
            <a:noAutofit/>
          </a:bodyPr>
          <a:lstStyle/>
          <a:p>
            <a:pPr algn="just"/>
            <a:r>
              <a:rPr lang="pl-PL" sz="2200" dirty="0" smtClean="0"/>
              <a:t>W </a:t>
            </a:r>
            <a:r>
              <a:rPr lang="pl-PL" sz="2200" b="1" dirty="0" smtClean="0"/>
              <a:t>strategii rozwoju województwa </a:t>
            </a:r>
            <a:r>
              <a:rPr lang="pl-PL" sz="2200" dirty="0" smtClean="0"/>
              <a:t>(</a:t>
            </a:r>
            <a:r>
              <a:rPr lang="pl-PL" sz="2200" i="1" dirty="0" smtClean="0"/>
              <a:t>art. 11 ust.1</a:t>
            </a:r>
            <a:r>
              <a:rPr lang="pl-PL" sz="2200" dirty="0" smtClean="0"/>
              <a:t> </a:t>
            </a:r>
            <a:r>
              <a:rPr lang="pl-PL" sz="2200" i="1" dirty="0"/>
              <a:t>u</a:t>
            </a:r>
            <a:r>
              <a:rPr lang="pl-PL" sz="2200" i="1" dirty="0" smtClean="0"/>
              <a:t>stawy </a:t>
            </a:r>
            <a:br>
              <a:rPr lang="pl-PL" sz="2200" i="1" dirty="0" smtClean="0"/>
            </a:br>
            <a:r>
              <a:rPr lang="pl-PL" sz="2200" i="1" dirty="0" smtClean="0"/>
              <a:t>o samorządzie województwa</a:t>
            </a:r>
            <a:r>
              <a:rPr lang="pl-PL" sz="2200" dirty="0" smtClean="0"/>
              <a:t>) należy uwzględnić </a:t>
            </a:r>
            <a:br>
              <a:rPr lang="pl-PL" sz="2200" dirty="0" smtClean="0"/>
            </a:br>
            <a:r>
              <a:rPr lang="pl-PL" sz="2200" dirty="0" smtClean="0"/>
              <a:t>w szczególności cel:</a:t>
            </a:r>
            <a:r>
              <a:rPr lang="pl-PL" sz="2200" dirty="0"/>
              <a:t> </a:t>
            </a:r>
            <a:r>
              <a:rPr lang="pl-PL" sz="2200" b="1" dirty="0" smtClean="0"/>
              <a:t>kształtowanie i utrzymanie ładu przestrzennego</a:t>
            </a:r>
            <a:r>
              <a:rPr lang="pl-PL" sz="2200" dirty="0" smtClean="0"/>
              <a:t>. </a:t>
            </a:r>
          </a:p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Strategia rozwoju województwa uwzględnia cele średniookresowej strategii rozwoju kraju, krajowej strategii rozwoju regionalnego, odpowiednich strategii ponadregionalnych, a także </a:t>
            </a:r>
            <a:r>
              <a:rPr lang="pl-PL" sz="2200" b="1" dirty="0" smtClean="0"/>
              <a:t>cele i kierunki koncepcji przestrzennego zagospodarowania kraju </a:t>
            </a:r>
            <a:r>
              <a:rPr lang="pl-PL" sz="2200" dirty="0" smtClean="0"/>
              <a:t>(a</a:t>
            </a:r>
            <a:r>
              <a:rPr lang="pl-PL" sz="2200" i="1" dirty="0" smtClean="0"/>
              <a:t>rt. 11 ust.1d</a:t>
            </a:r>
            <a:r>
              <a:rPr lang="pl-PL" sz="2200" b="1" i="1" dirty="0" smtClean="0"/>
              <a:t> - </a:t>
            </a:r>
            <a:r>
              <a:rPr lang="pl-PL" sz="2200" i="1" dirty="0" smtClean="0"/>
              <a:t>obowiązuje od 8 kwietnia 2014 r.) </a:t>
            </a:r>
            <a:endParaRPr lang="pl-PL" sz="2200" b="1" dirty="0" smtClean="0"/>
          </a:p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Strategia rozwoju województwa może być zaktualizowana </a:t>
            </a:r>
            <a:br>
              <a:rPr lang="pl-PL" sz="2200" dirty="0" smtClean="0"/>
            </a:br>
            <a:r>
              <a:rPr lang="pl-PL" sz="2200" dirty="0" smtClean="0"/>
              <a:t>w każdym czasie, jeżeli wymaga tego </a:t>
            </a:r>
            <a:r>
              <a:rPr lang="pl-PL" sz="2200" b="1" dirty="0" smtClean="0"/>
              <a:t>sytuacja</a:t>
            </a:r>
            <a:r>
              <a:rPr lang="pl-PL" sz="2200" dirty="0" smtClean="0"/>
              <a:t> społeczno-gospodarcza lub </a:t>
            </a:r>
            <a:r>
              <a:rPr lang="pl-PL" sz="2200" b="1" dirty="0" smtClean="0"/>
              <a:t>przestrzenna</a:t>
            </a:r>
            <a:r>
              <a:rPr lang="pl-PL" sz="2200" dirty="0" smtClean="0"/>
              <a:t> województwa </a:t>
            </a:r>
            <a:r>
              <a:rPr lang="pl-PL" sz="2200" i="1" dirty="0" smtClean="0"/>
              <a:t>(art.11 ust.1e – obowiązuje od 8 kwietnia 2014 r.).</a:t>
            </a:r>
            <a:endParaRPr lang="pl-PL" sz="2200" i="1" dirty="0" smtClean="0">
              <a:solidFill>
                <a:srgbClr val="009999"/>
              </a:solidFill>
            </a:endParaRPr>
          </a:p>
          <a:p>
            <a:pPr algn="just"/>
            <a:endParaRPr lang="pl-PL" sz="2200" dirty="0" smtClean="0"/>
          </a:p>
          <a:p>
            <a:pPr algn="just"/>
            <a:endParaRPr lang="pl-PL" sz="2200" dirty="0" smtClean="0">
              <a:solidFill>
                <a:srgbClr val="FF0000"/>
              </a:solidFill>
            </a:endParaRPr>
          </a:p>
          <a:p>
            <a:pPr algn="just"/>
            <a:endParaRPr lang="pl-PL" sz="2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9552" y="1052736"/>
            <a:ext cx="7955161" cy="4896544"/>
          </a:xfrm>
        </p:spPr>
        <p:txBody>
          <a:bodyPr>
            <a:noAutofit/>
          </a:bodyPr>
          <a:lstStyle/>
          <a:p>
            <a:endParaRPr lang="pl-PL" sz="2400" i="1" dirty="0" smtClean="0">
              <a:solidFill>
                <a:srgbClr val="009999"/>
              </a:solidFill>
            </a:endParaRPr>
          </a:p>
          <a:p>
            <a:r>
              <a:rPr lang="pl-PL" sz="2200" i="1" dirty="0" smtClean="0">
                <a:solidFill>
                  <a:srgbClr val="009999"/>
                </a:solidFill>
              </a:rPr>
              <a:t>Art. 39a.</a:t>
            </a:r>
            <a:r>
              <a:rPr lang="pl-PL" sz="2200" b="1" i="1" dirty="0" smtClean="0">
                <a:solidFill>
                  <a:srgbClr val="009999"/>
                </a:solidFill>
              </a:rPr>
              <a:t> </a:t>
            </a:r>
            <a:r>
              <a:rPr lang="pl-PL" sz="2200" i="1" dirty="0" smtClean="0">
                <a:solidFill>
                  <a:srgbClr val="009999"/>
                </a:solidFill>
              </a:rPr>
              <a:t>(wchodzi w życie 25 września 2014 r.) </a:t>
            </a:r>
            <a:endParaRPr lang="pl-PL" sz="2200" b="1" dirty="0" smtClean="0"/>
          </a:p>
          <a:p>
            <a:endParaRPr lang="pl-PL" sz="2200" b="1" dirty="0" smtClean="0"/>
          </a:p>
          <a:p>
            <a:pPr algn="just"/>
            <a:r>
              <a:rPr lang="pl-PL" sz="2200" dirty="0" smtClean="0">
                <a:solidFill>
                  <a:srgbClr val="009999"/>
                </a:solidFill>
              </a:rPr>
              <a:t>W celu zapewnienia spójności plan zagospodarowania przestrzennego województwa dostosowuje się do strategii rozwoju województwa po jej aktualizacji, w zakresie, </a:t>
            </a:r>
            <a:br>
              <a:rPr lang="pl-PL" sz="2200" dirty="0" smtClean="0">
                <a:solidFill>
                  <a:srgbClr val="009999"/>
                </a:solidFill>
              </a:rPr>
            </a:br>
            <a:r>
              <a:rPr lang="pl-PL" sz="2200" dirty="0" smtClean="0">
                <a:solidFill>
                  <a:srgbClr val="009999"/>
                </a:solidFill>
              </a:rPr>
              <a:t>w jakim aktualizacja strategii dotyczy sytuacji przestrzennej województwa.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3568" y="1052736"/>
            <a:ext cx="7772400" cy="4968552"/>
          </a:xfrm>
        </p:spPr>
        <p:txBody>
          <a:bodyPr>
            <a:normAutofit fontScale="92500"/>
          </a:bodyPr>
          <a:lstStyle/>
          <a:p>
            <a:pPr algn="just"/>
            <a:endParaRPr lang="pl-PL" sz="2200" dirty="0" smtClean="0">
              <a:solidFill>
                <a:srgbClr val="FF0000"/>
              </a:solidFill>
            </a:endParaRPr>
          </a:p>
          <a:p>
            <a:pPr algn="just"/>
            <a:r>
              <a:rPr lang="pl-PL" sz="2400" dirty="0" smtClean="0"/>
              <a:t>Strategia rozwoju województwa jest realizowana przez programy rozwoju, </a:t>
            </a:r>
            <a:r>
              <a:rPr lang="pl-PL" sz="2400" b="1" dirty="0" smtClean="0"/>
              <a:t>regionalny program operacyjny</a:t>
            </a:r>
            <a:r>
              <a:rPr lang="pl-PL" sz="2400" dirty="0" smtClean="0"/>
              <a:t>, program służący realizacji umowy partnerstwa i kontrakt terytorialny, o których mowa w ustawie z dnia 6 grudnia 2006 r. o zasadach prowadzenia polityki rozwoju (</a:t>
            </a:r>
            <a:r>
              <a:rPr lang="pl-PL" sz="2400" i="1" dirty="0" smtClean="0"/>
              <a:t>art.11 ust.3 </a:t>
            </a:r>
            <a:r>
              <a:rPr lang="pl-PL" sz="2400" dirty="0" smtClean="0"/>
              <a:t>u</a:t>
            </a:r>
            <a:r>
              <a:rPr lang="pl-PL" sz="2400" i="1" dirty="0" smtClean="0"/>
              <a:t>stawy o samorządzie województwa – obowiązuje od 8 kwietnia 2014 r.)</a:t>
            </a:r>
            <a:r>
              <a:rPr lang="pl-PL" sz="2400" dirty="0" smtClean="0"/>
              <a:t>.</a:t>
            </a:r>
          </a:p>
          <a:p>
            <a:pPr algn="just"/>
            <a:endParaRPr lang="pl-PL" sz="2400" b="1" dirty="0" smtClean="0"/>
          </a:p>
          <a:p>
            <a:pPr algn="just"/>
            <a:r>
              <a:rPr lang="pl-PL" sz="2400" b="1" dirty="0" smtClean="0"/>
              <a:t>Regionalny program operacyjny</a:t>
            </a:r>
            <a:r>
              <a:rPr lang="pl-PL" sz="2400" dirty="0" smtClean="0"/>
              <a:t> – dokument  </a:t>
            </a:r>
            <a:br>
              <a:rPr lang="pl-PL" sz="2400" dirty="0" smtClean="0"/>
            </a:br>
            <a:r>
              <a:rPr lang="pl-PL" sz="2400" dirty="0" smtClean="0"/>
              <a:t>o charakterze operacyjno-wdrożeniowym określający obszary, a czasem szczegółowe działania, jakie organy samorządu województwa podejmują lub mają zamiar podjąć na rzecz wspierania rozwoju województwa lub regionu. </a:t>
            </a:r>
            <a:endParaRPr lang="pl-PL" sz="2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3568" y="1052736"/>
            <a:ext cx="7772400" cy="4968552"/>
          </a:xfrm>
        </p:spPr>
        <p:txBody>
          <a:bodyPr>
            <a:normAutofit/>
          </a:bodyPr>
          <a:lstStyle/>
          <a:p>
            <a:pPr algn="just"/>
            <a:endParaRPr lang="pl-PL" sz="2200" dirty="0" smtClean="0">
              <a:solidFill>
                <a:srgbClr val="FF0000"/>
              </a:solidFill>
            </a:endParaRPr>
          </a:p>
          <a:p>
            <a:pPr algn="just"/>
            <a:r>
              <a:rPr lang="pl-PL" sz="2200" dirty="0" smtClean="0"/>
              <a:t>Regionalny program operacyjny określa w szczególności: </a:t>
            </a:r>
          </a:p>
          <a:p>
            <a:pPr algn="just"/>
            <a:endParaRPr lang="pl-PL" sz="2200" dirty="0" smtClean="0"/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</a:pPr>
            <a:r>
              <a:rPr lang="pl-PL" sz="2200" dirty="0" smtClean="0"/>
              <a:t>priorytety oraz kierunki interwencji w zakresie terytorialnym, w tym w ujęciu wojewódzkim – zakres terytorialny wskazuje obszary wspierania rozwoju, tym samym kształtowania ładu przestrzennego,</a:t>
            </a:r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</a:pPr>
            <a:r>
              <a:rPr lang="pl-PL" sz="2200" dirty="0" smtClean="0"/>
              <a:t>cel główny i cele szczegółowe w nawiązaniu do  strategii rozwoju województwa wraz z określonymi wskaźnikami.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916832"/>
            <a:ext cx="7560840" cy="1872208"/>
          </a:xfrm>
        </p:spPr>
        <p:txBody>
          <a:bodyPr/>
          <a:lstStyle/>
          <a:p>
            <a:pPr algn="ctr"/>
            <a:r>
              <a:rPr lang="pl-PL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Wnioski - podsumowanie</a:t>
            </a:r>
            <a:endParaRPr lang="pl-P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9552" y="1196752"/>
            <a:ext cx="8064896" cy="4464496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2200" b="1" dirty="0" smtClean="0"/>
              <a:t>		Ład przestrzenny </a:t>
            </a:r>
            <a:r>
              <a:rPr lang="pl-PL" sz="2200" dirty="0" smtClean="0"/>
              <a:t>rozumie się jako stan docelowy zagospodarowania przestrzennego, w którym do minimum ogranicza się pola konfliktów wynikające z procesów rozwojowych oraz uzyskuje harmonijnie skomponowany krajobraz, przy zachowaniu jego lokalnej tożsamości kulturowej i środowiskowej. </a:t>
            </a:r>
          </a:p>
          <a:p>
            <a:pPr algn="just"/>
            <a:endParaRPr lang="pl-PL" sz="2200" dirty="0" smtClean="0"/>
          </a:p>
          <a:p>
            <a:pPr algn="just"/>
            <a:r>
              <a:rPr lang="pl-PL" sz="2200" b="1" dirty="0" smtClean="0"/>
              <a:t>		Rozwój zrównoważony </a:t>
            </a:r>
            <a:r>
              <a:rPr lang="pl-PL" sz="2200" dirty="0" smtClean="0"/>
              <a:t>rozumiany jest jako rozwój społeczno-gospodarczy, który dążąc do najwyższego poziomu życia mieszkańców, jednocześnie pozwala na zachowanie w stanie możliwie niezmienionym zasobów przyrodniczych środowiska. Pozwala na zaspokojenie,                 w podobnym stopniu, potrzeb rozwojowych obecnego                      i przyszłych pokoleń. </a:t>
            </a:r>
          </a:p>
          <a:p>
            <a:pPr algn="just"/>
            <a:endParaRPr lang="pl-PL" dirty="0"/>
          </a:p>
        </p:txBody>
      </p:sp>
      <p:sp>
        <p:nvSpPr>
          <p:cNvPr id="4" name="Strzałka w prawo 3"/>
          <p:cNvSpPr/>
          <p:nvPr/>
        </p:nvSpPr>
        <p:spPr>
          <a:xfrm>
            <a:off x="755576" y="980728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prawo 4"/>
          <p:cNvSpPr/>
          <p:nvPr/>
        </p:nvSpPr>
        <p:spPr>
          <a:xfrm>
            <a:off x="683568" y="3212976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animBg="1"/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3568" y="980728"/>
            <a:ext cx="7772400" cy="5544616"/>
          </a:xfrm>
        </p:spPr>
        <p:txBody>
          <a:bodyPr>
            <a:noAutofit/>
          </a:bodyPr>
          <a:lstStyle/>
          <a:p>
            <a:pPr algn="just">
              <a:buClr>
                <a:schemeClr val="accent2"/>
              </a:buClr>
              <a:buFont typeface="Wingdings" pitchFamily="2" charset="2"/>
              <a:buChar char="Ø"/>
            </a:pPr>
            <a:r>
              <a:rPr lang="pl-PL" sz="2200" dirty="0" smtClean="0"/>
              <a:t>Przepisy prawne określają zadania samorządu województwa w zakresie kształtowania ładu przestrzennego, jednak nie dają instrumentów prawidłowego modelowania przestrzeni regionu. </a:t>
            </a:r>
          </a:p>
          <a:p>
            <a:pPr algn="just">
              <a:buClr>
                <a:schemeClr val="accent2"/>
              </a:buClr>
            </a:pPr>
            <a:endParaRPr lang="pl-PL" sz="2200" dirty="0" smtClean="0"/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</a:pPr>
            <a:r>
              <a:rPr lang="pl-PL" sz="2200" dirty="0" smtClean="0"/>
              <a:t>W planach zagospodarowania przestrzennego województw umieszcza się inwestycje celu publicznego o znaczeniu ponadlokalnym, które zostały ustalone w dokumentach przyjętych przez Sejm RP, Radę Ministrów, właściwego ministra lub sejmik </a:t>
            </a:r>
            <a:r>
              <a:rPr lang="pl-PL" sz="2200" dirty="0" smtClean="0"/>
              <a:t>województwa. W takiej sytuacji plany stają się głównie ”rejestrem”  wskazanych inwestycji,  nie pozostawiając możliwości prawdziwego planowania. </a:t>
            </a:r>
            <a:endParaRPr lang="pl-PL" sz="2200" dirty="0" smtClean="0"/>
          </a:p>
          <a:p>
            <a:pPr algn="just">
              <a:buClr>
                <a:schemeClr val="accent2"/>
              </a:buClr>
            </a:pPr>
            <a:endParaRPr lang="pl-PL" sz="2200" dirty="0" smtClean="0"/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</a:pPr>
            <a:endParaRPr lang="pl-PL" sz="22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3568" y="1052736"/>
            <a:ext cx="7772400" cy="5112568"/>
          </a:xfrm>
        </p:spPr>
        <p:txBody>
          <a:bodyPr>
            <a:noAutofit/>
          </a:bodyPr>
          <a:lstStyle/>
          <a:p>
            <a:pPr algn="just">
              <a:buClr>
                <a:schemeClr val="accent2"/>
              </a:buClr>
              <a:buFont typeface="Wingdings" pitchFamily="2" charset="2"/>
              <a:buChar char="Ø"/>
            </a:pPr>
            <a:r>
              <a:rPr lang="pl-PL" sz="2200" dirty="0" smtClean="0"/>
              <a:t>Spec-ustawy ograniczają możliwości swobodnego planowania na szczeblu regionalnym, zwłaszcza inwestycji komunikacyjnych o znaczeniu strategicznym.</a:t>
            </a:r>
          </a:p>
          <a:p>
            <a:pPr algn="just">
              <a:buClr>
                <a:schemeClr val="accent2"/>
              </a:buClr>
            </a:pPr>
            <a:endParaRPr lang="pl-PL" sz="2200" dirty="0" smtClean="0"/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</a:pPr>
            <a:r>
              <a:rPr lang="pl-PL" sz="2200" dirty="0" smtClean="0"/>
              <a:t>Brak własnych, jak również rządowych środków finansowych, powoduje brak zainteresowania samorządu wojewódzkiego wprowadzaniem inwestycji celu publicznego o znaczeniu ponadlokalnym do planów miejscowych oraz prowadzeniem negocjacji w sprawie warunków wprowadzania tych inwestycji do ww. planów. </a:t>
            </a:r>
          </a:p>
          <a:p>
            <a:pPr algn="just">
              <a:buClr>
                <a:schemeClr val="accent2"/>
              </a:buClr>
            </a:pPr>
            <a:endParaRPr lang="pl-PL" sz="2200" dirty="0" smtClean="0"/>
          </a:p>
          <a:p>
            <a:pPr algn="just">
              <a:buClr>
                <a:schemeClr val="accent2"/>
              </a:buClr>
            </a:pPr>
            <a:endParaRPr lang="pl-PL" sz="2200" dirty="0" smtClean="0"/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</a:pPr>
            <a:endParaRPr lang="pl-PL" sz="22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196753"/>
            <a:ext cx="7772400" cy="1440159"/>
          </a:xfrm>
        </p:spPr>
        <p:txBody>
          <a:bodyPr>
            <a:noAutofit/>
          </a:bodyPr>
          <a:lstStyle/>
          <a:p>
            <a:pPr algn="ctr"/>
            <a:r>
              <a:rPr lang="pl-PL" b="1" dirty="0" smtClean="0"/>
              <a:t>Dziękuję za uwagę!</a:t>
            </a:r>
            <a:endParaRPr lang="pl-PL" b="1" dirty="0"/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835968" y="1349153"/>
            <a:ext cx="7772400" cy="2079847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395536" y="3977680"/>
            <a:ext cx="8352928" cy="25476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Iwona Skomiał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Podkarpackie Biuro Planowania Przestrzennego w Rzeszowie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200" b="1" dirty="0" smtClean="0">
              <a:solidFill>
                <a:srgbClr val="009999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Warszawa – 11 kwietnia 2014 r.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4400" b="1" i="0" u="none" strike="noStrike" kern="1200" cap="none" spc="0" normalizeH="0" baseline="0" noProof="0" dirty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11560" y="1052736"/>
            <a:ext cx="7992888" cy="5184576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2200" dirty="0" smtClean="0"/>
              <a:t>Planowanie przestrzenne na szczeblu </a:t>
            </a:r>
            <a:r>
              <a:rPr lang="pl-PL" sz="2200" b="1" dirty="0" smtClean="0"/>
              <a:t>krajowym</a:t>
            </a:r>
            <a:r>
              <a:rPr lang="pl-PL" sz="2200" dirty="0" smtClean="0"/>
              <a:t> ma głównie funkcję analityczną i informacyjną, ale również strategiczną </a:t>
            </a:r>
            <a:br>
              <a:rPr lang="pl-PL" sz="2200" dirty="0" smtClean="0"/>
            </a:br>
            <a:r>
              <a:rPr lang="pl-PL" sz="2200" dirty="0" smtClean="0"/>
              <a:t>i koordynacyjną. </a:t>
            </a:r>
          </a:p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Na szczeblu </a:t>
            </a:r>
            <a:r>
              <a:rPr lang="pl-PL" sz="2200" b="1" dirty="0" smtClean="0"/>
              <a:t>regionalnym</a:t>
            </a:r>
            <a:r>
              <a:rPr lang="pl-PL" sz="2200" dirty="0" smtClean="0"/>
              <a:t> wzrasta znaczenie funkcji koordynacyjnych, przy utrzymaniu funkcji informacyjnych. Dokumentacja analityczna zgromadzona w trakcie prac nad planami zagospodarowania przestrzennego województwa jest głównym źródłem informacji o regionie. </a:t>
            </a:r>
          </a:p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W skali </a:t>
            </a:r>
            <a:r>
              <a:rPr lang="pl-PL" sz="2200" b="1" dirty="0" smtClean="0"/>
              <a:t>lokalnej</a:t>
            </a:r>
            <a:r>
              <a:rPr lang="pl-PL" sz="2200" dirty="0" smtClean="0"/>
              <a:t> studium uwarunkowań i kierunków zagospodarowania przestrzennego spełnia liczne funkcje: analityczną, koordynacyjną, i informacyjną. Miejscowe plany zagospodarowania przestrzennego mają funkcję wyłącznie decyzyjną.</a:t>
            </a:r>
          </a:p>
          <a:p>
            <a:endParaRPr lang="pl-P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chemat blokowy: scalanie 13"/>
          <p:cNvSpPr/>
          <p:nvPr/>
        </p:nvSpPr>
        <p:spPr>
          <a:xfrm>
            <a:off x="827584" y="260648"/>
            <a:ext cx="6624736" cy="720080"/>
          </a:xfrm>
          <a:prstGeom prst="flowChartMerg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 sz="1200" b="1" dirty="0" smtClean="0"/>
          </a:p>
          <a:p>
            <a:pPr algn="ctr"/>
            <a:r>
              <a:rPr lang="pl-PL" sz="1200" b="1" dirty="0" smtClean="0"/>
              <a:t>Długookresowa Strategia </a:t>
            </a:r>
          </a:p>
          <a:p>
            <a:pPr algn="ctr"/>
            <a:r>
              <a:rPr lang="pl-PL" sz="1200" b="1" dirty="0" smtClean="0"/>
              <a:t>Rozwoju Kraju</a:t>
            </a:r>
          </a:p>
          <a:p>
            <a:pPr algn="ctr"/>
            <a:r>
              <a:rPr lang="pl-PL" sz="1200" b="1" dirty="0" smtClean="0"/>
              <a:t>DSRK </a:t>
            </a:r>
            <a:endParaRPr lang="pl-PL" sz="1200" b="1" dirty="0"/>
          </a:p>
        </p:txBody>
      </p:sp>
      <p:sp>
        <p:nvSpPr>
          <p:cNvPr id="15" name="Schemat blokowy: scalanie 14"/>
          <p:cNvSpPr/>
          <p:nvPr/>
        </p:nvSpPr>
        <p:spPr>
          <a:xfrm>
            <a:off x="2555776" y="1052736"/>
            <a:ext cx="3240360" cy="1512168"/>
          </a:xfrm>
          <a:prstGeom prst="flowChartMerg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100" b="1" dirty="0" smtClean="0"/>
              <a:t>Średniookresowa Strategia Rozwoju Kraju </a:t>
            </a:r>
          </a:p>
          <a:p>
            <a:pPr algn="ctr"/>
            <a:endParaRPr lang="pl-PL" sz="1100" dirty="0"/>
          </a:p>
        </p:txBody>
      </p:sp>
      <p:sp>
        <p:nvSpPr>
          <p:cNvPr id="16" name="Elipsa 15"/>
          <p:cNvSpPr/>
          <p:nvPr/>
        </p:nvSpPr>
        <p:spPr>
          <a:xfrm>
            <a:off x="2915816" y="1628800"/>
            <a:ext cx="2448272" cy="79208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000" b="1" dirty="0" smtClean="0">
                <a:solidFill>
                  <a:schemeClr val="accent2">
                    <a:lumMod val="50000"/>
                  </a:schemeClr>
                </a:solidFill>
              </a:rPr>
              <a:t>Koncepcja Przestrzennego Zagospodarowania Kraju (KPZK)</a:t>
            </a:r>
            <a:endParaRPr lang="pl-PL" sz="1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Schemat blokowy: scalanie 16"/>
          <p:cNvSpPr/>
          <p:nvPr/>
        </p:nvSpPr>
        <p:spPr>
          <a:xfrm>
            <a:off x="2555776" y="2708920"/>
            <a:ext cx="3240360" cy="1512168"/>
          </a:xfrm>
          <a:prstGeom prst="flowChartMerg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100" b="1" dirty="0" smtClean="0"/>
              <a:t>Strategia Rozwoju Województwa</a:t>
            </a:r>
          </a:p>
          <a:p>
            <a:pPr algn="ctr"/>
            <a:endParaRPr lang="pl-PL" sz="1100" dirty="0"/>
          </a:p>
        </p:txBody>
      </p:sp>
      <p:sp>
        <p:nvSpPr>
          <p:cNvPr id="18" name="Elipsa 17"/>
          <p:cNvSpPr/>
          <p:nvPr/>
        </p:nvSpPr>
        <p:spPr>
          <a:xfrm>
            <a:off x="2915816" y="3212976"/>
            <a:ext cx="2448272" cy="79208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100" b="1" dirty="0" smtClean="0">
                <a:solidFill>
                  <a:schemeClr val="accent2">
                    <a:lumMod val="50000"/>
                  </a:schemeClr>
                </a:solidFill>
              </a:rPr>
              <a:t>Plan Zagospodarowania Przestrzennego Województwa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Schemat blokowy: scalanie 18"/>
          <p:cNvSpPr/>
          <p:nvPr/>
        </p:nvSpPr>
        <p:spPr>
          <a:xfrm>
            <a:off x="2555776" y="4365104"/>
            <a:ext cx="3240360" cy="1512168"/>
          </a:xfrm>
          <a:prstGeom prst="flowChartMerg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100" b="1" dirty="0" smtClean="0"/>
              <a:t>Lokalna Strategia Rozwoju</a:t>
            </a:r>
          </a:p>
          <a:p>
            <a:pPr algn="ctr"/>
            <a:endParaRPr lang="pl-PL" sz="1100" dirty="0"/>
          </a:p>
        </p:txBody>
      </p:sp>
      <p:sp>
        <p:nvSpPr>
          <p:cNvPr id="20" name="Elipsa 19"/>
          <p:cNvSpPr/>
          <p:nvPr/>
        </p:nvSpPr>
        <p:spPr>
          <a:xfrm>
            <a:off x="2915816" y="4869160"/>
            <a:ext cx="2448272" cy="93610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000" b="1" dirty="0" smtClean="0">
                <a:solidFill>
                  <a:schemeClr val="accent2">
                    <a:lumMod val="50000"/>
                  </a:schemeClr>
                </a:solidFill>
              </a:rPr>
              <a:t>Studium Uwarunkowań </a:t>
            </a:r>
          </a:p>
          <a:p>
            <a:pPr algn="ctr"/>
            <a:r>
              <a:rPr lang="pl-PL" sz="1000" b="1" dirty="0" smtClean="0">
                <a:solidFill>
                  <a:schemeClr val="accent2">
                    <a:lumMod val="50000"/>
                  </a:schemeClr>
                </a:solidFill>
              </a:rPr>
              <a:t>i Kierunków Zagospodarowania Przestrzennego Gminy</a:t>
            </a:r>
            <a:endParaRPr lang="pl-PL" sz="1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" name="Elipsa 20"/>
          <p:cNvSpPr/>
          <p:nvPr/>
        </p:nvSpPr>
        <p:spPr>
          <a:xfrm>
            <a:off x="2915816" y="5949280"/>
            <a:ext cx="2448272" cy="7920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100" b="1" dirty="0" smtClean="0">
                <a:solidFill>
                  <a:schemeClr val="accent2">
                    <a:lumMod val="50000"/>
                  </a:schemeClr>
                </a:solidFill>
              </a:rPr>
              <a:t>Miejscowy Plan Zagospodarowania Przestrzennego 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pole tekstowe 29"/>
          <p:cNvSpPr txBox="1"/>
          <p:nvPr/>
        </p:nvSpPr>
        <p:spPr>
          <a:xfrm>
            <a:off x="6228184" y="2780928"/>
            <a:ext cx="23759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b="1" u="sng" dirty="0" smtClean="0">
                <a:solidFill>
                  <a:schemeClr val="accent2">
                    <a:lumMod val="50000"/>
                  </a:schemeClr>
                </a:solidFill>
              </a:rPr>
              <a:t>POZIOM REGIONALNY</a:t>
            </a:r>
            <a:endParaRPr lang="pl-PL" sz="14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" name="pole tekstowe 31"/>
          <p:cNvSpPr txBox="1"/>
          <p:nvPr/>
        </p:nvSpPr>
        <p:spPr>
          <a:xfrm>
            <a:off x="6444208" y="4437112"/>
            <a:ext cx="1997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b="1" u="sng" dirty="0" smtClean="0">
                <a:solidFill>
                  <a:schemeClr val="accent2">
                    <a:lumMod val="50000"/>
                  </a:schemeClr>
                </a:solidFill>
              </a:rPr>
              <a:t>POZIOM LOKALNY</a:t>
            </a:r>
            <a:endParaRPr lang="pl-PL" sz="14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pole tekstowe 29"/>
          <p:cNvSpPr txBox="1"/>
          <p:nvPr/>
        </p:nvSpPr>
        <p:spPr>
          <a:xfrm>
            <a:off x="6372200" y="692696"/>
            <a:ext cx="20601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b="1" u="sng" dirty="0" smtClean="0">
                <a:solidFill>
                  <a:schemeClr val="accent2">
                    <a:lumMod val="50000"/>
                  </a:schemeClr>
                </a:solidFill>
              </a:rPr>
              <a:t>POZIOM</a:t>
            </a:r>
            <a:r>
              <a:rPr lang="pl-PL" sz="1600" b="1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l-PL" sz="1400" b="1" u="sng" dirty="0" smtClean="0">
                <a:solidFill>
                  <a:schemeClr val="accent2">
                    <a:lumMod val="50000"/>
                  </a:schemeClr>
                </a:solidFill>
              </a:rPr>
              <a:t>KRAJOWY</a:t>
            </a:r>
            <a:endParaRPr lang="pl-PL" sz="14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/>
      <p:bldP spid="25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772816"/>
            <a:ext cx="7560840" cy="2952328"/>
          </a:xfrm>
        </p:spPr>
        <p:txBody>
          <a:bodyPr/>
          <a:lstStyle/>
          <a:p>
            <a:pPr algn="ctr"/>
            <a:r>
              <a:rPr lang="pl-PL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Poziom regionalny -</a:t>
            </a:r>
            <a:br>
              <a:rPr lang="pl-PL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pl-PL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samorząd województwa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1844824"/>
            <a:ext cx="7772400" cy="3031976"/>
          </a:xfrm>
        </p:spPr>
        <p:txBody>
          <a:bodyPr>
            <a:normAutofit/>
          </a:bodyPr>
          <a:lstStyle/>
          <a:p>
            <a:pPr algn="just"/>
            <a:r>
              <a:rPr lang="pl-PL" sz="2200" dirty="0" smtClean="0"/>
              <a:t>Organy samorządu województwa działają w myśl </a:t>
            </a:r>
            <a:r>
              <a:rPr lang="pl-PL" sz="2200" b="1" i="1" dirty="0"/>
              <a:t>u</a:t>
            </a:r>
            <a:r>
              <a:rPr lang="pl-PL" sz="2200" b="1" i="1" dirty="0" smtClean="0"/>
              <a:t>stawy </a:t>
            </a:r>
            <a:br>
              <a:rPr lang="pl-PL" sz="2200" b="1" i="1" dirty="0" smtClean="0"/>
            </a:br>
            <a:r>
              <a:rPr lang="pl-PL" sz="2200" b="1" i="1" dirty="0" smtClean="0"/>
              <a:t>z dnia 5 czerwca 1998 r. o samorządzie województwa </a:t>
            </a:r>
            <a:r>
              <a:rPr lang="pl-PL" sz="2200" i="1" dirty="0" smtClean="0"/>
              <a:t>(Dz. U. z 2013 poz. 596 z </a:t>
            </a:r>
            <a:r>
              <a:rPr lang="pl-PL" sz="2200" i="1" dirty="0" err="1" smtClean="0"/>
              <a:t>późn</a:t>
            </a:r>
            <a:r>
              <a:rPr lang="pl-PL" sz="2200" i="1" dirty="0" smtClean="0"/>
              <a:t>. zm.). </a:t>
            </a:r>
            <a:endParaRPr lang="pl-PL" sz="2200" dirty="0" smtClean="0"/>
          </a:p>
          <a:p>
            <a:pPr algn="just"/>
            <a:r>
              <a:rPr lang="pl-PL" sz="2200" i="1" dirty="0" smtClean="0"/>
              <a:t> </a:t>
            </a:r>
            <a:endParaRPr lang="pl-PL" sz="2200" dirty="0" smtClean="0"/>
          </a:p>
          <a:p>
            <a:pPr algn="just"/>
            <a:r>
              <a:rPr lang="pl-PL" sz="2200" dirty="0"/>
              <a:t>Organami samorządu </a:t>
            </a:r>
            <a:r>
              <a:rPr lang="pl-PL" sz="2200" dirty="0" smtClean="0"/>
              <a:t>województwa, zgodnie z </a:t>
            </a:r>
            <a:r>
              <a:rPr lang="pl-PL" sz="2200" i="1" dirty="0" smtClean="0"/>
              <a:t>art.15 ww. </a:t>
            </a:r>
            <a:r>
              <a:rPr lang="pl-PL" sz="2200" i="1" dirty="0"/>
              <a:t>u</a:t>
            </a:r>
            <a:r>
              <a:rPr lang="pl-PL" sz="2200" i="1" dirty="0" smtClean="0"/>
              <a:t>stawy </a:t>
            </a:r>
            <a:r>
              <a:rPr lang="pl-PL" sz="2200" dirty="0" smtClean="0"/>
              <a:t>są:</a:t>
            </a:r>
          </a:p>
          <a:p>
            <a:pPr algn="just"/>
            <a:r>
              <a:rPr lang="pl-PL" sz="2200" dirty="0" smtClean="0"/>
              <a:t>1) sejmik województwa, </a:t>
            </a:r>
          </a:p>
          <a:p>
            <a:pPr algn="just"/>
            <a:r>
              <a:rPr lang="pl-PL" sz="2200" dirty="0" smtClean="0"/>
              <a:t>2) zarząd województwa.</a:t>
            </a:r>
          </a:p>
          <a:p>
            <a:endParaRPr lang="pl-P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920880" cy="3680048"/>
          </a:xfrm>
        </p:spPr>
        <p:txBody>
          <a:bodyPr>
            <a:normAutofit/>
          </a:bodyPr>
          <a:lstStyle/>
          <a:p>
            <a:pPr algn="just"/>
            <a:r>
              <a:rPr lang="pl-PL" sz="2200" b="1" dirty="0" smtClean="0"/>
              <a:t>Sejmik </a:t>
            </a:r>
            <a:r>
              <a:rPr lang="pl-PL" sz="2200" dirty="0" smtClean="0"/>
              <a:t>województwa jest organem stanowiącym </a:t>
            </a:r>
            <a:br>
              <a:rPr lang="pl-PL" sz="2200" dirty="0" smtClean="0"/>
            </a:br>
            <a:r>
              <a:rPr lang="pl-PL" sz="2200" dirty="0" smtClean="0"/>
              <a:t>i kontrolnym województwa, a do jego wyłącznej właściwości należy między innymi:</a:t>
            </a:r>
          </a:p>
          <a:p>
            <a:pPr algn="just"/>
            <a:endParaRPr lang="pl-PL" sz="2200" dirty="0" smtClean="0"/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</a:pPr>
            <a:r>
              <a:rPr lang="pl-PL" sz="2200" dirty="0" smtClean="0"/>
              <a:t>uchwalanie strategii rozwoju województwa (</a:t>
            </a:r>
            <a:r>
              <a:rPr lang="pl-PL" sz="2200" i="1" dirty="0" smtClean="0"/>
              <a:t>art. 18 ust. 2)</a:t>
            </a:r>
            <a:r>
              <a:rPr lang="pl-PL" sz="2200" dirty="0" smtClean="0"/>
              <a:t>,</a:t>
            </a:r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</a:pPr>
            <a:r>
              <a:rPr lang="pl-PL" sz="2200" dirty="0" smtClean="0"/>
              <a:t>uchwalanie planu zagospodarowania przestrzennego          województwa (</a:t>
            </a:r>
            <a:r>
              <a:rPr lang="pl-PL" sz="2200" i="1" dirty="0" smtClean="0"/>
              <a:t>art. 18 ust. 3)</a:t>
            </a:r>
            <a:r>
              <a:rPr lang="pl-PL" sz="2200" dirty="0" smtClean="0"/>
              <a:t>.</a:t>
            </a:r>
            <a:endParaRPr lang="pl-PL" sz="2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11560" y="980728"/>
            <a:ext cx="7883153" cy="5400600"/>
          </a:xfrm>
        </p:spPr>
        <p:txBody>
          <a:bodyPr>
            <a:normAutofit/>
          </a:bodyPr>
          <a:lstStyle/>
          <a:p>
            <a:pPr algn="just"/>
            <a:r>
              <a:rPr lang="pl-PL" sz="2200" b="1" dirty="0" smtClean="0"/>
              <a:t>Zarząd</a:t>
            </a:r>
            <a:r>
              <a:rPr lang="pl-PL" sz="2200" dirty="0" smtClean="0"/>
              <a:t> województwa jest organem wykonawczym województwa i wykonuje zadania należące do samorządu województwa, niezastrzeżone na rzecz sejmiku województwa </a:t>
            </a:r>
            <a:br>
              <a:rPr lang="pl-PL" sz="2200" dirty="0" smtClean="0"/>
            </a:br>
            <a:r>
              <a:rPr lang="pl-PL" sz="2200" dirty="0" smtClean="0"/>
              <a:t>i wojewódzkich samorządowych jednostek organizacyjnych.</a:t>
            </a:r>
          </a:p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Do zadań zarządu należy między innymi:</a:t>
            </a:r>
            <a:endParaRPr lang="pl-PL" sz="2200" strike="sngStrike" dirty="0" smtClean="0"/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</a:pPr>
            <a:r>
              <a:rPr lang="pl-PL" sz="2200" dirty="0" smtClean="0"/>
              <a:t>przygotowywanie projektów strategii rozwoju województwa i innych strategii rozwoju, planu zagospodarowania przestrzennego, regionalnych programów operacyjnych, programów służących realizacji umowy partnerstwa </a:t>
            </a:r>
            <a:br>
              <a:rPr lang="pl-PL" sz="2200" dirty="0" smtClean="0"/>
            </a:br>
            <a:r>
              <a:rPr lang="pl-PL" sz="2200" dirty="0" smtClean="0"/>
              <a:t>w zakresie polityki spójności oraz ich wykonywanie (</a:t>
            </a:r>
            <a:r>
              <a:rPr lang="pl-PL" sz="2200" i="1" dirty="0" smtClean="0"/>
              <a:t>art. 41 ust. 2 </a:t>
            </a:r>
            <a:r>
              <a:rPr lang="pl-PL" sz="2200" i="1" dirty="0" err="1" smtClean="0"/>
              <a:t>pkt</a:t>
            </a:r>
            <a:r>
              <a:rPr lang="pl-PL" sz="2200" i="1" dirty="0" smtClean="0"/>
              <a:t> 4 – obowiązuje od 8 kwietnia 2014 r.)</a:t>
            </a:r>
            <a:endParaRPr lang="pl-PL" sz="2200" dirty="0" smtClean="0"/>
          </a:p>
          <a:p>
            <a:endParaRPr lang="pl-P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1251</TotalTime>
  <Words>825</Words>
  <Application>Microsoft Office PowerPoint</Application>
  <PresentationFormat>Pokaz na ekranie (4:3)</PresentationFormat>
  <Paragraphs>151</Paragraphs>
  <Slides>32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3" baseType="lpstr">
      <vt:lpstr>Wielkomiejski</vt:lpstr>
      <vt:lpstr>Kompetencje samorządu województwa w zakresie systemu kształtującego  ład przestrzenny</vt:lpstr>
      <vt:lpstr>Slajd 2</vt:lpstr>
      <vt:lpstr>Slajd 3</vt:lpstr>
      <vt:lpstr>Slajd 4</vt:lpstr>
      <vt:lpstr>Slajd 5</vt:lpstr>
      <vt:lpstr>Poziom regionalny - samorząd województwa  </vt:lpstr>
      <vt:lpstr>Slajd 7</vt:lpstr>
      <vt:lpstr>Slajd 8</vt:lpstr>
      <vt:lpstr>Slajd 9</vt:lpstr>
      <vt:lpstr>Slajd 10</vt:lpstr>
      <vt:lpstr>Slajd 11</vt:lpstr>
      <vt:lpstr>Slajd 12</vt:lpstr>
      <vt:lpstr>Poziom regionalny –  plan województwa, a KPZK  </vt:lpstr>
      <vt:lpstr>Slajd 14</vt:lpstr>
      <vt:lpstr>Slajd 15</vt:lpstr>
      <vt:lpstr>Slajd 16</vt:lpstr>
      <vt:lpstr>Slajd 17</vt:lpstr>
      <vt:lpstr>Slajd 18</vt:lpstr>
      <vt:lpstr>Slajd 19</vt:lpstr>
      <vt:lpstr>Poziom regionalny, a lokalny </vt:lpstr>
      <vt:lpstr>Slajd 21</vt:lpstr>
      <vt:lpstr>Slajd 22</vt:lpstr>
      <vt:lpstr>Slajd 23</vt:lpstr>
      <vt:lpstr>Ład przestrzenny  w strategii rozwoju i RPO</vt:lpstr>
      <vt:lpstr>Slajd 25</vt:lpstr>
      <vt:lpstr>Slajd 26</vt:lpstr>
      <vt:lpstr>Slajd 27</vt:lpstr>
      <vt:lpstr>Slajd 28</vt:lpstr>
      <vt:lpstr>Wnioski - podsumowanie</vt:lpstr>
      <vt:lpstr>Slajd 30</vt:lpstr>
      <vt:lpstr>Slajd 31</vt:lpstr>
      <vt:lpstr>Dziękuję za uwagę!</vt:lpstr>
    </vt:vector>
  </TitlesOfParts>
  <Company>pbpp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Kompetencje samorządu województwa w zakresie systemu kształtującego ład przestrzenny</dc:title>
  <dc:creator>jolanta drwiega</dc:creator>
  <cp:lastModifiedBy>ideaPad</cp:lastModifiedBy>
  <cp:revision>144</cp:revision>
  <dcterms:created xsi:type="dcterms:W3CDTF">2014-03-12T10:49:15Z</dcterms:created>
  <dcterms:modified xsi:type="dcterms:W3CDTF">2014-04-11T04:30:19Z</dcterms:modified>
</cp:coreProperties>
</file>